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4"/>
    <p:sldMasterId id="2147483956" r:id="rId5"/>
    <p:sldMasterId id="2147483970" r:id="rId6"/>
    <p:sldMasterId id="2147483979" r:id="rId7"/>
  </p:sldMasterIdLst>
  <p:notesMasterIdLst>
    <p:notesMasterId r:id="rId20"/>
  </p:notesMasterIdLst>
  <p:handoutMasterIdLst>
    <p:handoutMasterId r:id="rId21"/>
  </p:handoutMasterIdLst>
  <p:sldIdLst>
    <p:sldId id="287" r:id="rId8"/>
    <p:sldId id="434" r:id="rId9"/>
    <p:sldId id="552" r:id="rId10"/>
    <p:sldId id="558" r:id="rId11"/>
    <p:sldId id="559" r:id="rId12"/>
    <p:sldId id="540" r:id="rId13"/>
    <p:sldId id="564" r:id="rId14"/>
    <p:sldId id="560" r:id="rId15"/>
    <p:sldId id="555" r:id="rId16"/>
    <p:sldId id="538" r:id="rId17"/>
    <p:sldId id="545" r:id="rId18"/>
    <p:sldId id="3371" r:id="rId19"/>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Title slide" id="{54A4E2A4-0F83-40CE-9700-FD8410B32638}">
          <p14:sldIdLst>
            <p14:sldId id="287"/>
            <p14:sldId id="434"/>
            <p14:sldId id="552"/>
            <p14:sldId id="558"/>
            <p14:sldId id="559"/>
            <p14:sldId id="540"/>
            <p14:sldId id="564"/>
            <p14:sldId id="560"/>
            <p14:sldId id="555"/>
            <p14:sldId id="538"/>
            <p14:sldId id="545"/>
            <p14:sldId id="33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initials="K" lastIdx="1" clrIdx="0">
    <p:extLst>
      <p:ext uri="{19B8F6BF-5375-455C-9EA6-DF929625EA0E}">
        <p15:presenceInfo xmlns:p15="http://schemas.microsoft.com/office/powerpoint/2012/main" userId="Kate" providerId="None"/>
      </p:ext>
    </p:extLst>
  </p:cmAuthor>
  <p:cmAuthor id="2" name="Sneider, Kate (Tech Data)" initials="SK(D" lastIdx="1" clrIdx="1">
    <p:extLst>
      <p:ext uri="{19B8F6BF-5375-455C-9EA6-DF929625EA0E}">
        <p15:presenceInfo xmlns:p15="http://schemas.microsoft.com/office/powerpoint/2012/main" userId="S-1-5-21-1666602752-1939439607-1539857752-95444" providerId="AD"/>
      </p:ext>
    </p:extLst>
  </p:cmAuthor>
  <p:cmAuthor id="3" name="Sneider, Kate" initials="SK" lastIdx="2" clrIdx="2">
    <p:extLst>
      <p:ext uri="{19B8F6BF-5375-455C-9EA6-DF929625EA0E}">
        <p15:presenceInfo xmlns:p15="http://schemas.microsoft.com/office/powerpoint/2012/main" userId="S-1-5-21-2018462076-2589216761-2285805173-116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6"/>
    <a:srgbClr val="97999B"/>
    <a:srgbClr val="53565A"/>
    <a:srgbClr val="000000"/>
    <a:srgbClr val="AB2A61"/>
    <a:srgbClr val="CD5C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2944" autoAdjust="0"/>
  </p:normalViewPr>
  <p:slideViewPr>
    <p:cSldViewPr>
      <p:cViewPr varScale="1">
        <p:scale>
          <a:sx n="68" d="100"/>
          <a:sy n="68" d="100"/>
        </p:scale>
        <p:origin x="840" y="60"/>
      </p:cViewPr>
      <p:guideLst>
        <p:guide orient="horz" pos="2160"/>
        <p:guide pos="384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4818"/>
          </a:xfrm>
          <a:prstGeom prst="rect">
            <a:avLst/>
          </a:prstGeom>
        </p:spPr>
        <p:txBody>
          <a:bodyPr vert="horz" lIns="93314" tIns="46657" rIns="93314" bIns="46657" rtlCol="0"/>
          <a:lstStyle>
            <a:lvl1pPr algn="l">
              <a:defRPr sz="1200"/>
            </a:lvl1pPr>
          </a:lstStyle>
          <a:p>
            <a:pPr>
              <a:defRPr/>
            </a:pPr>
            <a:endParaRPr lang="en-US"/>
          </a:p>
        </p:txBody>
      </p:sp>
      <p:sp>
        <p:nvSpPr>
          <p:cNvPr id="3" name="Date Placeholder 2"/>
          <p:cNvSpPr>
            <a:spLocks noGrp="1"/>
          </p:cNvSpPr>
          <p:nvPr>
            <p:ph type="dt" sz="quarter" idx="1"/>
          </p:nvPr>
        </p:nvSpPr>
        <p:spPr>
          <a:xfrm>
            <a:off x="3977629" y="0"/>
            <a:ext cx="3043876" cy="464818"/>
          </a:xfrm>
          <a:prstGeom prst="rect">
            <a:avLst/>
          </a:prstGeom>
        </p:spPr>
        <p:txBody>
          <a:bodyPr vert="horz" lIns="93314" tIns="46657" rIns="93314" bIns="46657" rtlCol="0"/>
          <a:lstStyle>
            <a:lvl1pPr algn="r">
              <a:defRPr sz="1200"/>
            </a:lvl1pPr>
          </a:lstStyle>
          <a:p>
            <a:pPr>
              <a:defRPr/>
            </a:pPr>
            <a:fld id="{15C451E0-AAE1-4A18-B31E-99CE43B82BAC}" type="datetimeFigureOut">
              <a:rPr lang="en-US"/>
              <a:pPr>
                <a:defRPr/>
              </a:pPr>
              <a:t>1/26/2021</a:t>
            </a:fld>
            <a:endParaRPr lang="en-US"/>
          </a:p>
        </p:txBody>
      </p:sp>
      <p:sp>
        <p:nvSpPr>
          <p:cNvPr id="4" name="Footer Placeholder 3"/>
          <p:cNvSpPr>
            <a:spLocks noGrp="1"/>
          </p:cNvSpPr>
          <p:nvPr>
            <p:ph type="ftr" sz="quarter" idx="2"/>
          </p:nvPr>
        </p:nvSpPr>
        <p:spPr>
          <a:xfrm>
            <a:off x="0" y="8842691"/>
            <a:ext cx="3043876" cy="464818"/>
          </a:xfrm>
          <a:prstGeom prst="rect">
            <a:avLst/>
          </a:prstGeom>
        </p:spPr>
        <p:txBody>
          <a:bodyPr vert="horz" lIns="93314" tIns="46657" rIns="93314" bIns="4665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7629" y="8842691"/>
            <a:ext cx="3043876" cy="464818"/>
          </a:xfrm>
          <a:prstGeom prst="rect">
            <a:avLst/>
          </a:prstGeom>
        </p:spPr>
        <p:txBody>
          <a:bodyPr vert="horz" lIns="93314" tIns="46657" rIns="93314" bIns="46657" rtlCol="0" anchor="b"/>
          <a:lstStyle>
            <a:lvl1pPr algn="r">
              <a:defRPr sz="1200"/>
            </a:lvl1pPr>
          </a:lstStyle>
          <a:p>
            <a:pPr>
              <a:defRPr/>
            </a:pPr>
            <a:fld id="{35455AD4-7CF1-44DA-970B-66F30BFA66F8}" type="slidenum">
              <a:rPr lang="en-US"/>
              <a:pPr>
                <a:defRPr/>
              </a:pPr>
              <a:t>‹#›</a:t>
            </a:fld>
            <a:endParaRPr lang="en-US"/>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4818"/>
          </a:xfrm>
          <a:prstGeom prst="rect">
            <a:avLst/>
          </a:prstGeom>
        </p:spPr>
        <p:txBody>
          <a:bodyPr vert="horz" lIns="93314" tIns="46657" rIns="93314" bIns="46657" rtlCol="0"/>
          <a:lstStyle>
            <a:lvl1pPr algn="l">
              <a:defRPr sz="1200"/>
            </a:lvl1pPr>
          </a:lstStyle>
          <a:p>
            <a:pPr>
              <a:defRPr/>
            </a:pPr>
            <a:endParaRPr lang="en-US"/>
          </a:p>
        </p:txBody>
      </p:sp>
      <p:sp>
        <p:nvSpPr>
          <p:cNvPr id="3" name="Date Placeholder 2"/>
          <p:cNvSpPr>
            <a:spLocks noGrp="1"/>
          </p:cNvSpPr>
          <p:nvPr>
            <p:ph type="dt" idx="1"/>
          </p:nvPr>
        </p:nvSpPr>
        <p:spPr>
          <a:xfrm>
            <a:off x="3977629" y="0"/>
            <a:ext cx="3043876" cy="464818"/>
          </a:xfrm>
          <a:prstGeom prst="rect">
            <a:avLst/>
          </a:prstGeom>
        </p:spPr>
        <p:txBody>
          <a:bodyPr vert="horz" lIns="93314" tIns="46657" rIns="93314" bIns="46657" rtlCol="0"/>
          <a:lstStyle>
            <a:lvl1pPr algn="r">
              <a:defRPr sz="1200"/>
            </a:lvl1pPr>
          </a:lstStyle>
          <a:p>
            <a:pPr>
              <a:defRPr/>
            </a:pPr>
            <a:fld id="{D438B36D-105A-4DFA-8695-E24B4F8DE2BA}" type="datetimeFigureOut">
              <a:rPr lang="en-US"/>
              <a:pPr>
                <a:defRPr/>
              </a:pPr>
              <a:t>1/26/2021</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14" tIns="46657" rIns="93314" bIns="46657" rtlCol="0" anchor="ctr"/>
          <a:lstStyle/>
          <a:p>
            <a:pPr lvl="0"/>
            <a:endParaRPr lang="en-US" noProof="0"/>
          </a:p>
        </p:txBody>
      </p:sp>
      <p:sp>
        <p:nvSpPr>
          <p:cNvPr id="5" name="Notes Placeholder 4"/>
          <p:cNvSpPr>
            <a:spLocks noGrp="1"/>
          </p:cNvSpPr>
          <p:nvPr>
            <p:ph type="body" sz="quarter" idx="3"/>
          </p:nvPr>
        </p:nvSpPr>
        <p:spPr>
          <a:xfrm>
            <a:off x="702310" y="4422142"/>
            <a:ext cx="5618480" cy="4188140"/>
          </a:xfrm>
          <a:prstGeom prst="rect">
            <a:avLst/>
          </a:prstGeom>
        </p:spPr>
        <p:txBody>
          <a:bodyPr vert="horz" lIns="93314" tIns="46657" rIns="93314" bIns="466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691"/>
            <a:ext cx="3043876" cy="464818"/>
          </a:xfrm>
          <a:prstGeom prst="rect">
            <a:avLst/>
          </a:prstGeom>
        </p:spPr>
        <p:txBody>
          <a:bodyPr vert="horz" lIns="93314" tIns="46657" rIns="93314" bIns="4665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7629" y="8842691"/>
            <a:ext cx="3043876" cy="464818"/>
          </a:xfrm>
          <a:prstGeom prst="rect">
            <a:avLst/>
          </a:prstGeom>
        </p:spPr>
        <p:txBody>
          <a:bodyPr vert="horz" lIns="93314" tIns="46657" rIns="93314" bIns="46657" rtlCol="0" anchor="b"/>
          <a:lstStyle>
            <a:lvl1pPr algn="r">
              <a:defRPr sz="1200"/>
            </a:lvl1pPr>
          </a:lstStyle>
          <a:p>
            <a:pPr>
              <a:defRPr/>
            </a:pPr>
            <a:fld id="{70AB2566-4B08-4069-A451-01E311BBD56E}" type="slidenum">
              <a:rPr lang="en-US"/>
              <a:pPr>
                <a:defRPr/>
              </a:pPr>
              <a:t>‹#›</a:t>
            </a:fld>
            <a:endParaRPr lang="en-US"/>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27F1D-D5C3-4873-BE28-C9929798F6E7}" type="slidenum">
              <a:rPr lang="en-US" smtClean="0"/>
              <a:t>1</a:t>
            </a:fld>
            <a:endParaRPr lang="en-US"/>
          </a:p>
        </p:txBody>
      </p:sp>
    </p:spTree>
    <p:extLst>
      <p:ext uri="{BB962C8B-B14F-4D97-AF65-F5344CB8AC3E}">
        <p14:creationId xmlns:p14="http://schemas.microsoft.com/office/powerpoint/2010/main" val="235441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14610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49224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0AB2566-4B08-4069-A451-01E311BBD56E}" type="slidenum">
              <a:rPr lang="en-US" smtClean="0"/>
              <a:pPr>
                <a:defRPr/>
              </a:pPr>
              <a:t>2</a:t>
            </a:fld>
            <a:endParaRPr lang="en-US"/>
          </a:p>
        </p:txBody>
      </p:sp>
    </p:spTree>
    <p:extLst>
      <p:ext uri="{BB962C8B-B14F-4D97-AF65-F5344CB8AC3E}">
        <p14:creationId xmlns:p14="http://schemas.microsoft.com/office/powerpoint/2010/main" val="200786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58145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0AB2566-4B08-4069-A451-01E311BBD56E}" type="slidenum">
              <a:rPr lang="en-US" smtClean="0"/>
              <a:pPr>
                <a:defRPr/>
              </a:pPr>
              <a:t>4</a:t>
            </a:fld>
            <a:endParaRPr lang="en-US"/>
          </a:p>
        </p:txBody>
      </p:sp>
    </p:spTree>
    <p:extLst>
      <p:ext uri="{BB962C8B-B14F-4D97-AF65-F5344CB8AC3E}">
        <p14:creationId xmlns:p14="http://schemas.microsoft.com/office/powerpoint/2010/main" val="343383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0AB2566-4B08-4069-A451-01E311BBD56E}" type="slidenum">
              <a:rPr lang="en-US" smtClean="0"/>
              <a:pPr>
                <a:defRPr/>
              </a:pPr>
              <a:t>5</a:t>
            </a:fld>
            <a:endParaRPr lang="en-US"/>
          </a:p>
        </p:txBody>
      </p:sp>
    </p:spTree>
    <p:extLst>
      <p:ext uri="{BB962C8B-B14F-4D97-AF65-F5344CB8AC3E}">
        <p14:creationId xmlns:p14="http://schemas.microsoft.com/office/powerpoint/2010/main" val="316360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0AB2566-4B08-4069-A451-01E311BBD56E}" type="slidenum">
              <a:rPr lang="en-US" smtClean="0"/>
              <a:pPr>
                <a:defRPr/>
              </a:pPr>
              <a:t>6</a:t>
            </a:fld>
            <a:endParaRPr lang="en-US"/>
          </a:p>
        </p:txBody>
      </p:sp>
    </p:spTree>
    <p:extLst>
      <p:ext uri="{BB962C8B-B14F-4D97-AF65-F5344CB8AC3E}">
        <p14:creationId xmlns:p14="http://schemas.microsoft.com/office/powerpoint/2010/main" val="32644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0AB2566-4B08-4069-A451-01E311BBD56E}" type="slidenum">
              <a:rPr lang="en-US" smtClean="0"/>
              <a:pPr>
                <a:defRPr/>
              </a:pPr>
              <a:t>7</a:t>
            </a:fld>
            <a:endParaRPr lang="en-US"/>
          </a:p>
        </p:txBody>
      </p:sp>
    </p:spTree>
    <p:extLst>
      <p:ext uri="{BB962C8B-B14F-4D97-AF65-F5344CB8AC3E}">
        <p14:creationId xmlns:p14="http://schemas.microsoft.com/office/powerpoint/2010/main" val="2255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0AB2566-4B08-4069-A451-01E311BBD56E}" type="slidenum">
              <a:rPr lang="en-US" smtClean="0"/>
              <a:pPr>
                <a:defRPr/>
              </a:pPr>
              <a:t>8</a:t>
            </a:fld>
            <a:endParaRPr lang="en-US"/>
          </a:p>
        </p:txBody>
      </p:sp>
    </p:spTree>
    <p:extLst>
      <p:ext uri="{BB962C8B-B14F-4D97-AF65-F5344CB8AC3E}">
        <p14:creationId xmlns:p14="http://schemas.microsoft.com/office/powerpoint/2010/main" val="258746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05846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1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8686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891117" y="525414"/>
            <a:ext cx="10972800" cy="862109"/>
          </a:xfrm>
          <a:prstGeom prst="rect">
            <a:avLst/>
          </a:prstGeom>
        </p:spPr>
        <p:txBody>
          <a:bodyPr anchor="t" anchorCtr="0"/>
          <a:lstStyle>
            <a:lvl1pPr>
              <a:defRPr>
                <a:solidFill>
                  <a:srgbClr val="FFFFFF"/>
                </a:solidFill>
              </a:defRPr>
            </a:lvl1pPr>
          </a:lstStyle>
          <a:p>
            <a:r>
              <a:rPr lang="en-US" dirty="0"/>
              <a:t>Click to edit Master title style</a:t>
            </a:r>
          </a:p>
        </p:txBody>
      </p:sp>
      <p:sp>
        <p:nvSpPr>
          <p:cNvPr id="8" name="Content Placeholder 4"/>
          <p:cNvSpPr>
            <a:spLocks noGrp="1"/>
          </p:cNvSpPr>
          <p:nvPr>
            <p:ph sz="quarter" idx="11"/>
          </p:nvPr>
        </p:nvSpPr>
        <p:spPr>
          <a:xfrm>
            <a:off x="878417" y="1944198"/>
            <a:ext cx="10761681" cy="1655233"/>
          </a:xfrm>
          <a:prstGeom prst="rect">
            <a:avLst/>
          </a:prstGeom>
        </p:spPr>
        <p:txBody>
          <a:bodyPr vert="horz" lIns="0"/>
          <a:lstStyle>
            <a:lvl1pPr marL="259074" indent="-380990">
              <a:defRPr lang="en-US" sz="2400" kern="1200" dirty="0" smtClean="0">
                <a:solidFill>
                  <a:schemeClr val="bg1"/>
                </a:solidFill>
                <a:latin typeface="Corbel"/>
                <a:ea typeface="+mn-ea"/>
                <a:cs typeface="Corbel"/>
              </a:defRPr>
            </a:lvl1pPr>
            <a:lvl2pPr>
              <a:defRPr lang="en-US" sz="2133" kern="1200" dirty="0">
                <a:solidFill>
                  <a:schemeClr val="bg1"/>
                </a:solidFill>
                <a:latin typeface="Corbel"/>
                <a:ea typeface="+mn-ea"/>
                <a:cs typeface="Corbel"/>
              </a:defRPr>
            </a:lvl2pPr>
          </a:lstStyle>
          <a:p>
            <a:pPr marL="219451" lvl="0" indent="-341367" algn="l" defTabSz="609585" rtl="0" eaLnBrk="1" latinLnBrk="0" hangingPunct="1">
              <a:spcBef>
                <a:spcPct val="20000"/>
              </a:spcBef>
              <a:buClr>
                <a:schemeClr val="accent2"/>
              </a:buClr>
              <a:buSzPct val="150000"/>
              <a:buFont typeface="Arial"/>
              <a:buChar char="•"/>
            </a:pPr>
            <a:r>
              <a:rPr lang="en-US" dirty="0"/>
              <a:t>Click to edit Master text styles</a:t>
            </a:r>
          </a:p>
          <a:p>
            <a:pPr marL="865610" lvl="1" indent="-380990" algn="l" defTabSz="609585" rtl="0" eaLnBrk="1" latinLnBrk="0" hangingPunct="1">
              <a:spcBef>
                <a:spcPts val="1312"/>
              </a:spcBef>
              <a:buFont typeface="Arial"/>
              <a:buChar char="–"/>
            </a:pPr>
            <a:r>
              <a:rPr lang="en-US" dirty="0"/>
              <a:t>Second level</a:t>
            </a:r>
          </a:p>
        </p:txBody>
      </p:sp>
      <p:sp>
        <p:nvSpPr>
          <p:cNvPr id="9" name="Content Placeholder 6"/>
          <p:cNvSpPr>
            <a:spLocks noGrp="1"/>
          </p:cNvSpPr>
          <p:nvPr>
            <p:ph sz="quarter" idx="12" hasCustomPrompt="1"/>
          </p:nvPr>
        </p:nvSpPr>
        <p:spPr>
          <a:xfrm>
            <a:off x="878418" y="1291558"/>
            <a:ext cx="4779433" cy="728133"/>
          </a:xfrm>
          <a:prstGeom prst="rect">
            <a:avLst/>
          </a:prstGeom>
        </p:spPr>
        <p:txBody>
          <a:bodyPr vert="horz" lIns="0" tIns="73152" rIns="0" bIns="0"/>
          <a:lstStyle>
            <a:lvl1pPr marL="0" indent="0">
              <a:buNone/>
              <a:defRPr sz="2133" spc="267" baseline="0">
                <a:solidFill>
                  <a:schemeClr val="bg1"/>
                </a:solidFill>
              </a:defRPr>
            </a:lvl1pPr>
          </a:lstStyle>
          <a:p>
            <a:pPr lvl="0"/>
            <a:r>
              <a:rPr lang="en-US" dirty="0"/>
              <a:t>SUBTITLE GOES HERE </a:t>
            </a:r>
          </a:p>
        </p:txBody>
      </p:sp>
    </p:spTree>
    <p:extLst>
      <p:ext uri="{BB962C8B-B14F-4D97-AF65-F5344CB8AC3E}">
        <p14:creationId xmlns:p14="http://schemas.microsoft.com/office/powerpoint/2010/main" val="86353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86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891117" y="525414"/>
            <a:ext cx="10972800" cy="862109"/>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5725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Title - Dark">
    <p:spTree>
      <p:nvGrpSpPr>
        <p:cNvPr id="1" name=""/>
        <p:cNvGrpSpPr/>
        <p:nvPr/>
      </p:nvGrpSpPr>
      <p:grpSpPr>
        <a:xfrm>
          <a:off x="0" y="0"/>
          <a:ext cx="0" cy="0"/>
          <a:chOff x="0" y="0"/>
          <a:chExt cx="0" cy="0"/>
        </a:xfrm>
      </p:grpSpPr>
      <p:sp>
        <p:nvSpPr>
          <p:cNvPr id="4" name="Title 1"/>
          <p:cNvSpPr>
            <a:spLocks noGrp="1"/>
          </p:cNvSpPr>
          <p:nvPr>
            <p:ph type="title"/>
          </p:nvPr>
        </p:nvSpPr>
        <p:spPr>
          <a:xfrm>
            <a:off x="785948" y="424085"/>
            <a:ext cx="10903544" cy="684742"/>
          </a:xfrm>
          <a:prstGeom prst="rect">
            <a:avLst/>
          </a:prstGeom>
        </p:spPr>
        <p:txBody>
          <a:bodyPr lIns="0" bIns="0" anchor="b"/>
          <a:lstStyle>
            <a:lvl1pPr>
              <a:defRPr sz="3800" b="0" i="0">
                <a:solidFill>
                  <a:srgbClr val="00B4DE"/>
                </a:solidFill>
                <a:latin typeface="Corbel Regular" charset="0"/>
                <a:ea typeface="Corbel Regular" charset="0"/>
                <a:cs typeface="Corbel Regular" charset="0"/>
              </a:defRPr>
            </a:lvl1pPr>
          </a:lstStyle>
          <a:p>
            <a:endParaRPr lang="en-US" dirty="0"/>
          </a:p>
        </p:txBody>
      </p:sp>
    </p:spTree>
    <p:extLst>
      <p:ext uri="{BB962C8B-B14F-4D97-AF65-F5344CB8AC3E}">
        <p14:creationId xmlns:p14="http://schemas.microsoft.com/office/powerpoint/2010/main" val="41433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ody Bullets">
    <p:spTree>
      <p:nvGrpSpPr>
        <p:cNvPr id="1" name=""/>
        <p:cNvGrpSpPr/>
        <p:nvPr/>
      </p:nvGrpSpPr>
      <p:grpSpPr>
        <a:xfrm>
          <a:off x="0" y="0"/>
          <a:ext cx="0" cy="0"/>
          <a:chOff x="0" y="0"/>
          <a:chExt cx="0" cy="0"/>
        </a:xfrm>
      </p:grpSpPr>
      <p:cxnSp>
        <p:nvCxnSpPr>
          <p:cNvPr id="6" name="Straight Connector 5"/>
          <p:cNvCxnSpPr/>
          <p:nvPr userDrawn="1"/>
        </p:nvCxnSpPr>
        <p:spPr>
          <a:xfrm flipH="1">
            <a:off x="543090" y="937549"/>
            <a:ext cx="11101042" cy="1061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 name="Title 1"/>
          <p:cNvSpPr>
            <a:spLocks noGrp="1"/>
          </p:cNvSpPr>
          <p:nvPr>
            <p:ph type="title"/>
          </p:nvPr>
        </p:nvSpPr>
        <p:spPr>
          <a:xfrm>
            <a:off x="525832" y="65329"/>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7812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6" name="Title 1"/>
          <p:cNvSpPr>
            <a:spLocks noGrp="1"/>
          </p:cNvSpPr>
          <p:nvPr>
            <p:ph type="title"/>
          </p:nvPr>
        </p:nvSpPr>
        <p:spPr>
          <a:xfrm>
            <a:off x="609759" y="427038"/>
            <a:ext cx="11126510" cy="792162"/>
          </a:xfrm>
          <a:prstGeom prst="rect">
            <a:avLst/>
          </a:prstGeom>
        </p:spPr>
        <p:txBody>
          <a:bodyPr lIns="0" anchor="b"/>
          <a:lstStyle>
            <a:lvl1pPr>
              <a:defRPr sz="3600" cap="none" baseline="0">
                <a:solidFill>
                  <a:schemeClr val="tx1"/>
                </a:solidFill>
              </a:defRPr>
            </a:lvl1pPr>
          </a:lstStyle>
          <a:p>
            <a:endParaRPr lang="en-US" dirty="0"/>
          </a:p>
        </p:txBody>
      </p:sp>
      <p:cxnSp>
        <p:nvCxnSpPr>
          <p:cNvPr id="4" name="Straight Connector 3"/>
          <p:cNvCxnSpPr/>
          <p:nvPr userDrawn="1"/>
        </p:nvCxnSpPr>
        <p:spPr>
          <a:xfrm>
            <a:off x="0" y="1219200"/>
            <a:ext cx="12207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14"/>
          </p:nvPr>
        </p:nvSpPr>
        <p:spPr>
          <a:xfrm>
            <a:off x="608170" y="1371600"/>
            <a:ext cx="11128098" cy="45720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6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8195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653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Title - Dark">
    <p:spTree>
      <p:nvGrpSpPr>
        <p:cNvPr id="1" name=""/>
        <p:cNvGrpSpPr/>
        <p:nvPr/>
      </p:nvGrpSpPr>
      <p:grpSpPr>
        <a:xfrm>
          <a:off x="0" y="0"/>
          <a:ext cx="0" cy="0"/>
          <a:chOff x="0" y="0"/>
          <a:chExt cx="0" cy="0"/>
        </a:xfrm>
      </p:grpSpPr>
      <p:sp>
        <p:nvSpPr>
          <p:cNvPr id="4" name="Title 1"/>
          <p:cNvSpPr>
            <a:spLocks noGrp="1"/>
          </p:cNvSpPr>
          <p:nvPr>
            <p:ph type="title"/>
          </p:nvPr>
        </p:nvSpPr>
        <p:spPr>
          <a:xfrm>
            <a:off x="785948" y="424085"/>
            <a:ext cx="10903544" cy="684742"/>
          </a:xfrm>
          <a:prstGeom prst="rect">
            <a:avLst/>
          </a:prstGeom>
        </p:spPr>
        <p:txBody>
          <a:bodyPr lIns="0" bIns="0" anchor="b"/>
          <a:lstStyle>
            <a:lvl1pPr>
              <a:defRPr sz="3800" b="0" i="0">
                <a:solidFill>
                  <a:srgbClr val="00B4DE"/>
                </a:solidFill>
                <a:latin typeface="Corbel Regular" charset="0"/>
                <a:ea typeface="Corbel Regular" charset="0"/>
                <a:cs typeface="Corbel Regular" charset="0"/>
              </a:defRPr>
            </a:lvl1pPr>
          </a:lstStyle>
          <a:p>
            <a:endParaRPr lang="en-US" dirty="0"/>
          </a:p>
        </p:txBody>
      </p:sp>
    </p:spTree>
    <p:extLst>
      <p:ext uri="{BB962C8B-B14F-4D97-AF65-F5344CB8AC3E}">
        <p14:creationId xmlns:p14="http://schemas.microsoft.com/office/powerpoint/2010/main" val="137612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28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3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rk Background Slide with Pattern -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2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17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3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pic>
        <p:nvPicPr>
          <p:cNvPr id="5"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pic>
        <p:nvPicPr>
          <p:cNvPr id="7" name="Picture 8"/>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 id="2147483978" r:id="rId2"/>
    <p:sldLayoutId id="2147483990" r:id="rId3"/>
    <p:sldLayoutId id="2147483999" r:id="rId4"/>
    <p:sldLayoutId id="2147484000" r:id="rId5"/>
    <p:sldLayoutId id="214748400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rgbClr val="1F2A44"/>
                </a:solidFill>
                <a:latin typeface="Arial" panose="020B0604020202020204" pitchFamily="34" charset="0"/>
                <a:cs typeface="Arial" panose="020B0604020202020204" pitchFamily="34" charset="0"/>
              </a:rPr>
              <a:pPr/>
              <a:t>‹#›</a:t>
            </a:fld>
            <a:endParaRPr lang="en-US" sz="800" dirty="0">
              <a:solidFill>
                <a:srgbClr val="1F2A44"/>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12"/>
          <a:stretch>
            <a:fillRect/>
          </a:stretch>
        </p:blipFill>
        <p:spPr>
          <a:xfrm>
            <a:off x="10323163" y="6113463"/>
            <a:ext cx="1335437" cy="298450"/>
          </a:xfrm>
          <a:prstGeom prst="rect">
            <a:avLst/>
          </a:prstGeom>
        </p:spPr>
      </p:pic>
    </p:spTree>
    <p:extLst>
      <p:ext uri="{BB962C8B-B14F-4D97-AF65-F5344CB8AC3E}">
        <p14:creationId xmlns:p14="http://schemas.microsoft.com/office/powerpoint/2010/main" val="300773704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6" r:id="rId5"/>
    <p:sldLayoutId id="2147484001" r:id="rId6"/>
    <p:sldLayoutId id="2147484003" r:id="rId7"/>
    <p:sldLayoutId id="2147484004" r:id="rId8"/>
    <p:sldLayoutId id="214748400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0" y="0"/>
            <a:ext cx="12198094" cy="686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64312" y="60674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608170" y="6642556"/>
            <a:ext cx="838200" cy="215444"/>
          </a:xfrm>
          <a:prstGeom prst="rect">
            <a:avLst/>
          </a:prstGeom>
          <a:noFill/>
        </p:spPr>
        <p:txBody>
          <a:bodyPr wrap="square" lIns="0" rtlCol="0">
            <a:spAutoFit/>
          </a:bodyPr>
          <a:lstStyle/>
          <a:p>
            <a:fld id="{230A20C3-ACD1-415F-9CC0-35BF866BBB32}" type="slidenum">
              <a:rPr lang="en-US" sz="800" smtClean="0">
                <a:solidFill>
                  <a:srgbClr val="1F2A44"/>
                </a:solidFill>
                <a:latin typeface="Arial" panose="020B0604020202020204" pitchFamily="34" charset="0"/>
                <a:cs typeface="Arial" panose="020B0604020202020204" pitchFamily="34" charset="0"/>
              </a:rPr>
              <a:pPr/>
              <a:t>‹#›</a:t>
            </a:fld>
            <a:endParaRPr lang="en-US" sz="800" dirty="0">
              <a:solidFill>
                <a:srgbClr val="1F2A4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442389"/>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s://tdcontent.techdata.com/techsolutions/publicsector/default.aspx" TargetMode="External"/><Relationship Id="rId4" Type="http://schemas.openxmlformats.org/officeDocument/2006/relationships/hyperlink" Target="mailto:publicsector@techdata.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ppropriations.house.gov/sites/democrats.appropriations.house.gov/files/Summary%20of%20H.R.%20133%20Coronavirus%20Relief%20Provisions.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oese.ed.gov/offices/education-stabilization-fund/elementary-secondary-school-emergency-relief-fund/"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oese.ed.gov/offices/education-stabilization-fund/emergency-assistance-non-public-school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438400" y="2667000"/>
            <a:ext cx="8686800" cy="1087967"/>
          </a:xfrm>
        </p:spPr>
        <p:txBody>
          <a:bodyPr/>
          <a:lstStyle/>
          <a:p>
            <a:r>
              <a:rPr lang="en-US" sz="4000" dirty="0"/>
              <a:t> </a:t>
            </a:r>
            <a:r>
              <a:rPr lang="en-US" sz="3600" dirty="0">
                <a:solidFill>
                  <a:schemeClr val="tx2"/>
                </a:solidFill>
              </a:rPr>
              <a:t>Consolidated Appropriations Act HR-133</a:t>
            </a:r>
          </a:p>
        </p:txBody>
      </p:sp>
      <p:sp>
        <p:nvSpPr>
          <p:cNvPr id="7" name="TextBox 6"/>
          <p:cNvSpPr txBox="1"/>
          <p:nvPr/>
        </p:nvSpPr>
        <p:spPr>
          <a:xfrm>
            <a:off x="10536697" y="6212744"/>
            <a:ext cx="1713697" cy="297454"/>
          </a:xfrm>
          <a:prstGeom prst="rect">
            <a:avLst/>
          </a:prstGeom>
          <a:noFill/>
        </p:spPr>
        <p:txBody>
          <a:bodyPr wrap="square" rtlCol="0">
            <a:spAutoFit/>
          </a:bodyPr>
          <a:lstStyle/>
          <a:p>
            <a:pPr algn="ctr"/>
            <a:r>
              <a:rPr lang="en-US" sz="1333" b="1" i="1" dirty="0">
                <a:solidFill>
                  <a:schemeClr val="bg1"/>
                </a:solidFill>
                <a:latin typeface="Helvetica Neue Light"/>
              </a:rPr>
              <a:t>techdata.com</a:t>
            </a:r>
          </a:p>
        </p:txBody>
      </p:sp>
      <p:sp>
        <p:nvSpPr>
          <p:cNvPr id="5" name="TextBox 4">
            <a:extLst>
              <a:ext uri="{FF2B5EF4-FFF2-40B4-BE49-F238E27FC236}">
                <a16:creationId xmlns:a16="http://schemas.microsoft.com/office/drawing/2014/main" id="{531ADBC9-9F12-4979-897B-FDBBB5CEA4FC}"/>
              </a:ext>
            </a:extLst>
          </p:cNvPr>
          <p:cNvSpPr txBox="1"/>
          <p:nvPr/>
        </p:nvSpPr>
        <p:spPr>
          <a:xfrm>
            <a:off x="2438400" y="4038600"/>
            <a:ext cx="7467600" cy="369332"/>
          </a:xfrm>
          <a:prstGeom prst="rect">
            <a:avLst/>
          </a:prstGeom>
          <a:noFill/>
        </p:spPr>
        <p:txBody>
          <a:bodyPr wrap="square" rtlCol="0">
            <a:spAutoFit/>
          </a:bodyPr>
          <a:lstStyle/>
          <a:p>
            <a:r>
              <a:rPr lang="en-US" dirty="0">
                <a:solidFill>
                  <a:schemeClr val="tx2"/>
                </a:solidFill>
              </a:rPr>
              <a:t>SLED Market Opportunity for CARES Act-2</a:t>
            </a:r>
          </a:p>
        </p:txBody>
      </p:sp>
    </p:spTree>
    <p:extLst>
      <p:ext uri="{BB962C8B-B14F-4D97-AF65-F5344CB8AC3E}">
        <p14:creationId xmlns:p14="http://schemas.microsoft.com/office/powerpoint/2010/main" val="342430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022574" y="3580738"/>
            <a:ext cx="2592625"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Solutions</a:t>
            </a:r>
            <a:r>
              <a:rPr lang="en-US" sz="1600" b="1" dirty="0">
                <a:solidFill>
                  <a:prstClr val="white"/>
                </a:solidFill>
                <a:ea typeface="Corbel" charset="0"/>
                <a:cs typeface="Corbel" charset="0"/>
              </a:rPr>
              <a:t> </a:t>
            </a:r>
          </a:p>
        </p:txBody>
      </p:sp>
      <p:sp>
        <p:nvSpPr>
          <p:cNvPr id="14" name="Rounded Rectangle 13"/>
          <p:cNvSpPr/>
          <p:nvPr/>
        </p:nvSpPr>
        <p:spPr>
          <a:xfrm>
            <a:off x="9732740" y="3580738"/>
            <a:ext cx="2459260"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Outcome</a:t>
            </a:r>
          </a:p>
        </p:txBody>
      </p:sp>
      <p:pic>
        <p:nvPicPr>
          <p:cNvPr id="3" name="Picture 2">
            <a:extLst>
              <a:ext uri="{FF2B5EF4-FFF2-40B4-BE49-F238E27FC236}">
                <a16:creationId xmlns:a16="http://schemas.microsoft.com/office/drawing/2014/main" id="{8B8387B0-065D-4033-BC3E-159BC5C27496}"/>
              </a:ext>
            </a:extLst>
          </p:cNvPr>
          <p:cNvPicPr>
            <a:picLocks noChangeAspect="1"/>
          </p:cNvPicPr>
          <p:nvPr/>
        </p:nvPicPr>
        <p:blipFill>
          <a:blip r:embed="rId3"/>
          <a:stretch>
            <a:fillRect/>
          </a:stretch>
        </p:blipFill>
        <p:spPr>
          <a:xfrm>
            <a:off x="701921" y="838200"/>
            <a:ext cx="10260449" cy="5181600"/>
          </a:xfrm>
          <a:prstGeom prst="rect">
            <a:avLst/>
          </a:prstGeom>
        </p:spPr>
      </p:pic>
    </p:spTree>
    <p:extLst>
      <p:ext uri="{BB962C8B-B14F-4D97-AF65-F5344CB8AC3E}">
        <p14:creationId xmlns:p14="http://schemas.microsoft.com/office/powerpoint/2010/main" val="191633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022574" y="3580738"/>
            <a:ext cx="2592625"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Solutions</a:t>
            </a:r>
            <a:r>
              <a:rPr lang="en-US" sz="1600" b="1" dirty="0">
                <a:solidFill>
                  <a:prstClr val="white"/>
                </a:solidFill>
                <a:ea typeface="Corbel" charset="0"/>
                <a:cs typeface="Corbel" charset="0"/>
              </a:rPr>
              <a:t> </a:t>
            </a:r>
          </a:p>
        </p:txBody>
      </p:sp>
      <p:sp>
        <p:nvSpPr>
          <p:cNvPr id="14" name="Rounded Rectangle 13"/>
          <p:cNvSpPr/>
          <p:nvPr/>
        </p:nvSpPr>
        <p:spPr>
          <a:xfrm>
            <a:off x="9732740" y="3580738"/>
            <a:ext cx="2459260"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Outcome</a:t>
            </a:r>
          </a:p>
        </p:txBody>
      </p:sp>
      <p:pic>
        <p:nvPicPr>
          <p:cNvPr id="2050" name="Picture 6" descr="image006">
            <a:extLst>
              <a:ext uri="{FF2B5EF4-FFF2-40B4-BE49-F238E27FC236}">
                <a16:creationId xmlns:a16="http://schemas.microsoft.com/office/drawing/2014/main" id="{A2A7822F-6ECF-40E2-ABA9-E7FE4FBDB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87" y="648362"/>
            <a:ext cx="10246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85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90726-4369-4F3B-A3F9-5764A6703478}"/>
              </a:ext>
            </a:extLst>
          </p:cNvPr>
          <p:cNvSpPr txBox="1"/>
          <p:nvPr/>
        </p:nvSpPr>
        <p:spPr>
          <a:xfrm>
            <a:off x="3048000" y="1905000"/>
            <a:ext cx="5410200" cy="646331"/>
          </a:xfrm>
          <a:prstGeom prst="rect">
            <a:avLst/>
          </a:prstGeom>
          <a:noFill/>
        </p:spPr>
        <p:txBody>
          <a:bodyPr wrap="square" rtlCol="0">
            <a:spAutoFit/>
          </a:bodyPr>
          <a:lstStyle/>
          <a:p>
            <a:endParaRPr lang="en-US" dirty="0"/>
          </a:p>
          <a:p>
            <a:endParaRPr lang="en-US" dirty="0"/>
          </a:p>
        </p:txBody>
      </p:sp>
      <p:pic>
        <p:nvPicPr>
          <p:cNvPr id="8" name="Picture 7">
            <a:extLst>
              <a:ext uri="{FF2B5EF4-FFF2-40B4-BE49-F238E27FC236}">
                <a16:creationId xmlns:a16="http://schemas.microsoft.com/office/drawing/2014/main" id="{2733F71F-5D80-4778-897C-72BE5488E713}"/>
              </a:ext>
            </a:extLst>
          </p:cNvPr>
          <p:cNvPicPr>
            <a:picLocks noChangeAspect="1"/>
          </p:cNvPicPr>
          <p:nvPr/>
        </p:nvPicPr>
        <p:blipFill>
          <a:blip r:embed="rId2"/>
          <a:stretch>
            <a:fillRect/>
          </a:stretch>
        </p:blipFill>
        <p:spPr>
          <a:xfrm>
            <a:off x="8382000" y="3810000"/>
            <a:ext cx="2865282" cy="1969770"/>
          </a:xfrm>
          <a:prstGeom prst="rect">
            <a:avLst/>
          </a:prstGeom>
          <a:ln w="3175">
            <a:solidFill>
              <a:schemeClr val="tx1"/>
            </a:solidFill>
          </a:ln>
        </p:spPr>
      </p:pic>
      <p:pic>
        <p:nvPicPr>
          <p:cNvPr id="3" name="Picture 2">
            <a:extLst>
              <a:ext uri="{FF2B5EF4-FFF2-40B4-BE49-F238E27FC236}">
                <a16:creationId xmlns:a16="http://schemas.microsoft.com/office/drawing/2014/main" id="{44CBCAEC-8A2E-4055-8627-129238ED4901}"/>
              </a:ext>
            </a:extLst>
          </p:cNvPr>
          <p:cNvPicPr>
            <a:picLocks noChangeAspect="1"/>
          </p:cNvPicPr>
          <p:nvPr/>
        </p:nvPicPr>
        <p:blipFill>
          <a:blip r:embed="rId3"/>
          <a:stretch>
            <a:fillRect/>
          </a:stretch>
        </p:blipFill>
        <p:spPr>
          <a:xfrm>
            <a:off x="9158051" y="1459230"/>
            <a:ext cx="1313180" cy="1969770"/>
          </a:xfrm>
          <a:prstGeom prst="rect">
            <a:avLst/>
          </a:prstGeom>
        </p:spPr>
      </p:pic>
      <p:sp>
        <p:nvSpPr>
          <p:cNvPr id="6" name="Rectangle 5">
            <a:extLst>
              <a:ext uri="{FF2B5EF4-FFF2-40B4-BE49-F238E27FC236}">
                <a16:creationId xmlns:a16="http://schemas.microsoft.com/office/drawing/2014/main" id="{7E157DA5-D6D4-4513-80AD-AB2ECA4D00E2}"/>
              </a:ext>
            </a:extLst>
          </p:cNvPr>
          <p:cNvSpPr/>
          <p:nvPr/>
        </p:nvSpPr>
        <p:spPr>
          <a:xfrm>
            <a:off x="1066800" y="4387133"/>
            <a:ext cx="7848600" cy="2151358"/>
          </a:xfrm>
          <a:prstGeom prst="rect">
            <a:avLst/>
          </a:prstGeom>
        </p:spPr>
        <p:txBody>
          <a:bodyPr wrap="square">
            <a:spAutoFit/>
          </a:bodyPr>
          <a:lstStyle/>
          <a:p>
            <a:pPr marL="0" marR="0">
              <a:lnSpc>
                <a:spcPct val="107000"/>
              </a:lnSpc>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To learn more, email us at </a:t>
            </a:r>
            <a:r>
              <a:rPr lang="en-US" u="sng" dirty="0">
                <a:solidFill>
                  <a:schemeClr val="bg2"/>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publicsector@techdata.com</a:t>
            </a:r>
            <a:r>
              <a:rPr lang="en-US" dirty="0">
                <a:solidFill>
                  <a:schemeClr val="bg2"/>
                </a:solidFill>
                <a:latin typeface="Arial" panose="020B0604020202020204" pitchFamily="34" charset="0"/>
                <a:ea typeface="Calibri" panose="020F0502020204030204" pitchFamily="34" charset="0"/>
                <a:cs typeface="Arial" panose="020B0604020202020204" pitchFamily="34" charset="0"/>
              </a:rPr>
              <a:t> </a:t>
            </a:r>
          </a:p>
          <a:p>
            <a:r>
              <a:rPr lang="en-US" dirty="0">
                <a:latin typeface="Arial" panose="020B0604020202020204" pitchFamily="34" charset="0"/>
                <a:ea typeface="Calibri" panose="020F0502020204030204" pitchFamily="34" charset="0"/>
                <a:cs typeface="Arial" panose="020B0604020202020204" pitchFamily="34" charset="0"/>
              </a:rPr>
              <a:t>or c</a:t>
            </a:r>
            <a:r>
              <a:rPr lang="en-US" dirty="0">
                <a:latin typeface="Arial" panose="020B0604020202020204" pitchFamily="34" charset="0"/>
                <a:cs typeface="Arial" panose="020B0604020202020204" pitchFamily="34" charset="0"/>
              </a:rPr>
              <a:t>ontact the Tech Data Public Sector team at 800‐436‐5353.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also visit our website at </a:t>
            </a:r>
            <a:r>
              <a:rPr lang="en-US" u="sng" dirty="0">
                <a:latin typeface="Arial" panose="020B0604020202020204" pitchFamily="34" charset="0"/>
                <a:cs typeface="Arial" panose="020B0604020202020204" pitchFamily="34" charset="0"/>
                <a:hlinkClick r:id="rId5"/>
              </a:rPr>
              <a:t>https://tdcontent.techdata.com/techsolutions/publicsector/default.aspx</a:t>
            </a:r>
            <a:endParaRPr lang="en-US" dirty="0">
              <a:latin typeface="Arial" panose="020B0604020202020204" pitchFamily="34" charset="0"/>
              <a:cs typeface="Arial" panose="020B0604020202020204" pitchFamily="34" charset="0"/>
            </a:endParaRPr>
          </a:p>
          <a:p>
            <a:endParaRPr lang="en-US" dirty="0"/>
          </a:p>
          <a:p>
            <a:pPr marL="0" marR="0">
              <a:lnSpc>
                <a:spcPct val="107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96F621F-CA2F-4032-82C3-CD7705BAB79E}"/>
              </a:ext>
            </a:extLst>
          </p:cNvPr>
          <p:cNvPicPr>
            <a:picLocks noChangeAspect="1"/>
          </p:cNvPicPr>
          <p:nvPr/>
        </p:nvPicPr>
        <p:blipFill>
          <a:blip r:embed="rId6"/>
          <a:stretch>
            <a:fillRect/>
          </a:stretch>
        </p:blipFill>
        <p:spPr>
          <a:xfrm>
            <a:off x="2438400" y="1220541"/>
            <a:ext cx="4755838" cy="2500651"/>
          </a:xfrm>
          <a:prstGeom prst="rect">
            <a:avLst/>
          </a:prstGeom>
        </p:spPr>
      </p:pic>
    </p:spTree>
    <p:extLst>
      <p:ext uri="{BB962C8B-B14F-4D97-AF65-F5344CB8AC3E}">
        <p14:creationId xmlns:p14="http://schemas.microsoft.com/office/powerpoint/2010/main" val="383349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0A5B546E-142D-DA4E-BAB1-CE8CF9A946F8}"/>
              </a:ext>
            </a:extLst>
          </p:cNvPr>
          <p:cNvSpPr>
            <a:spLocks noGrp="1"/>
          </p:cNvSpPr>
          <p:nvPr>
            <p:ph type="title"/>
          </p:nvPr>
        </p:nvSpPr>
        <p:spPr/>
        <p:txBody>
          <a:bodyPr/>
          <a:lstStyle/>
          <a:p>
            <a:r>
              <a:rPr lang="en-US" sz="4000" dirty="0">
                <a:solidFill>
                  <a:schemeClr val="tx2"/>
                </a:solidFill>
              </a:rPr>
              <a:t>HR-133 Fast Facts - Education Funding</a:t>
            </a:r>
          </a:p>
        </p:txBody>
      </p:sp>
      <p:sp>
        <p:nvSpPr>
          <p:cNvPr id="2" name="TextBox 1">
            <a:extLst>
              <a:ext uri="{FF2B5EF4-FFF2-40B4-BE49-F238E27FC236}">
                <a16:creationId xmlns:a16="http://schemas.microsoft.com/office/drawing/2014/main" id="{ECC3C429-124A-43DB-A52A-F2EC19608E0D}"/>
              </a:ext>
            </a:extLst>
          </p:cNvPr>
          <p:cNvSpPr txBox="1"/>
          <p:nvPr/>
        </p:nvSpPr>
        <p:spPr>
          <a:xfrm>
            <a:off x="952500" y="2709070"/>
            <a:ext cx="10287000" cy="4247317"/>
          </a:xfrm>
          <a:prstGeom prst="rect">
            <a:avLst/>
          </a:prstGeom>
          <a:noFill/>
        </p:spPr>
        <p:txBody>
          <a:bodyPr wrap="square" rtlCol="0">
            <a:spAutoFit/>
          </a:bodyPr>
          <a:lstStyle/>
          <a:p>
            <a:r>
              <a:rPr lang="en-US" u="sng" dirty="0">
                <a:solidFill>
                  <a:schemeClr val="bg2"/>
                </a:solidFill>
                <a:latin typeface="+mn-lt"/>
                <a:hlinkClick r:id="rId3">
                  <a:extLst>
                    <a:ext uri="{A12FA001-AC4F-418D-AE19-62706E023703}">
                      <ahyp:hlinkClr xmlns:ahyp="http://schemas.microsoft.com/office/drawing/2018/hyperlinkcolor" val="tx"/>
                    </a:ext>
                  </a:extLst>
                </a:hlinkClick>
              </a:rPr>
              <a:t>$900 billion relief package</a:t>
            </a:r>
            <a:r>
              <a:rPr lang="en-US" dirty="0">
                <a:latin typeface="+mn-lt"/>
              </a:rPr>
              <a:t> </a:t>
            </a:r>
            <a:r>
              <a:rPr lang="en-US" dirty="0">
                <a:solidFill>
                  <a:schemeClr val="tx2"/>
                </a:solidFill>
                <a:latin typeface="+mn-lt"/>
              </a:rPr>
              <a:t>passed by Congress on Dec. 21, 2020 and signed into law on Dec. 27</a:t>
            </a:r>
          </a:p>
          <a:p>
            <a:endParaRPr lang="en-US" dirty="0">
              <a:solidFill>
                <a:schemeClr val="tx2"/>
              </a:solidFill>
              <a:latin typeface="+mn-lt"/>
            </a:endParaRPr>
          </a:p>
          <a:p>
            <a:r>
              <a:rPr lang="en-US" dirty="0">
                <a:solidFill>
                  <a:schemeClr val="tx2"/>
                </a:solidFill>
                <a:latin typeface="+mn-lt"/>
              </a:rPr>
              <a:t>Funding is well above the CARES Act funding approved in March 2020 with:</a:t>
            </a:r>
          </a:p>
          <a:p>
            <a:pPr marL="893763" lvl="1" indent="-285750">
              <a:buFont typeface="Arial" panose="020B0604020202020204" pitchFamily="34" charset="0"/>
              <a:buChar char="•"/>
            </a:pPr>
            <a:r>
              <a:rPr lang="en-US" dirty="0">
                <a:solidFill>
                  <a:schemeClr val="tx2"/>
                </a:solidFill>
                <a:latin typeface="+mn-lt"/>
              </a:rPr>
              <a:t> K12 getting about 4X the previous funding totally $XX</a:t>
            </a:r>
          </a:p>
          <a:p>
            <a:pPr marL="893763" lvl="1" indent="-285750">
              <a:buFont typeface="Arial" panose="020B0604020202020204" pitchFamily="34" charset="0"/>
              <a:buChar char="•"/>
            </a:pPr>
            <a:r>
              <a:rPr lang="en-US" dirty="0">
                <a:solidFill>
                  <a:schemeClr val="tx2"/>
                </a:solidFill>
                <a:latin typeface="+mn-lt"/>
              </a:rPr>
              <a:t>Higher Education funding is up 57% from $14B to $22B</a:t>
            </a:r>
          </a:p>
          <a:p>
            <a:pPr lvl="1" indent="0"/>
            <a:endParaRPr lang="en-US" dirty="0">
              <a:solidFill>
                <a:schemeClr val="tx2"/>
              </a:solidFill>
              <a:latin typeface="+mn-lt"/>
            </a:endParaRPr>
          </a:p>
          <a:p>
            <a:r>
              <a:rPr lang="en-US" dirty="0">
                <a:solidFill>
                  <a:schemeClr val="tx2"/>
                </a:solidFill>
                <a:latin typeface="+mn-lt"/>
              </a:rPr>
              <a:t>$82B Dedicated to Education broken out as follows:</a:t>
            </a:r>
          </a:p>
          <a:p>
            <a:pPr marL="893763" lvl="1" indent="-285750">
              <a:buFont typeface="Arial" panose="020B0604020202020204" pitchFamily="34" charset="0"/>
              <a:buChar char="•"/>
            </a:pPr>
            <a:r>
              <a:rPr lang="en-US" dirty="0">
                <a:solidFill>
                  <a:schemeClr val="tx2"/>
                </a:solidFill>
                <a:latin typeface="+mn-lt"/>
              </a:rPr>
              <a:t>$54.3 billion for K-12, under the Elementary School Emergency Relief (ESSER II) Fund;</a:t>
            </a:r>
          </a:p>
          <a:p>
            <a:pPr marL="893763" lvl="1" indent="-285750">
              <a:buFont typeface="Arial" panose="020B0604020202020204" pitchFamily="34" charset="0"/>
              <a:buChar char="•"/>
            </a:pPr>
            <a:r>
              <a:rPr lang="en-US" dirty="0">
                <a:solidFill>
                  <a:schemeClr val="tx2"/>
                </a:solidFill>
                <a:latin typeface="+mn-lt"/>
              </a:rPr>
              <a:t>$22.7 billion for colleges and universities, under the Higher Education Emergency Relief (HEER II) fund;</a:t>
            </a:r>
          </a:p>
          <a:p>
            <a:pPr marL="893763" lvl="1" indent="-285750">
              <a:buFont typeface="Arial" panose="020B0604020202020204" pitchFamily="34" charset="0"/>
              <a:buChar char="•"/>
            </a:pPr>
            <a:r>
              <a:rPr lang="en-US" dirty="0">
                <a:solidFill>
                  <a:schemeClr val="tx2"/>
                </a:solidFill>
                <a:latin typeface="+mn-lt"/>
              </a:rPr>
              <a:t>$4 billion at the discretion of governors, under the Governor's Emergency Education Relief (GEER II) Fund;</a:t>
            </a:r>
          </a:p>
          <a:p>
            <a:pPr marL="893763" lvl="1" indent="-285750">
              <a:buFont typeface="Arial" panose="020B0604020202020204" pitchFamily="34" charset="0"/>
              <a:buChar char="•"/>
            </a:pPr>
            <a:r>
              <a:rPr lang="en-US" dirty="0">
                <a:solidFill>
                  <a:schemeClr val="tx2"/>
                </a:solidFill>
                <a:latin typeface="+mn-lt"/>
              </a:rPr>
              <a:t>$819 million for outlying areas and schools run by the Bureau of Indian Education.</a:t>
            </a:r>
          </a:p>
          <a:p>
            <a:endParaRPr lang="en-US" dirty="0"/>
          </a:p>
          <a:p>
            <a:endParaRPr lang="en-US" dirty="0"/>
          </a:p>
        </p:txBody>
      </p:sp>
      <p:sp>
        <p:nvSpPr>
          <p:cNvPr id="3" name="TextBox 2">
            <a:extLst>
              <a:ext uri="{FF2B5EF4-FFF2-40B4-BE49-F238E27FC236}">
                <a16:creationId xmlns:a16="http://schemas.microsoft.com/office/drawing/2014/main" id="{0F138915-D76D-4D5F-AF14-36F2D6470173}"/>
              </a:ext>
            </a:extLst>
          </p:cNvPr>
          <p:cNvSpPr txBox="1"/>
          <p:nvPr/>
        </p:nvSpPr>
        <p:spPr>
          <a:xfrm>
            <a:off x="304800" y="1524000"/>
            <a:ext cx="11582400" cy="1077218"/>
          </a:xfrm>
          <a:prstGeom prst="rect">
            <a:avLst/>
          </a:prstGeom>
          <a:noFill/>
        </p:spPr>
        <p:txBody>
          <a:bodyPr wrap="square" rtlCol="0">
            <a:spAutoFit/>
          </a:bodyPr>
          <a:lstStyle/>
          <a:p>
            <a:r>
              <a:rPr lang="en-US" sz="1600" b="1" dirty="0">
                <a:solidFill>
                  <a:schemeClr val="tx2"/>
                </a:solidFill>
                <a:latin typeface="Calibri" panose="020F0502020204030204" pitchFamily="34" charset="0"/>
                <a:cs typeface="Calibri" panose="020F0502020204030204" pitchFamily="34" charset="0"/>
              </a:rPr>
              <a:t>The intent of this document is to create awareness of the available funding from the recently approved Consolidated Appropriations Act HR-133. Although the majority of this presentation is </a:t>
            </a:r>
            <a:r>
              <a:rPr lang="en-US" sz="1600" b="1" dirty="0" err="1">
                <a:solidFill>
                  <a:schemeClr val="tx2"/>
                </a:solidFill>
                <a:latin typeface="Calibri" panose="020F0502020204030204" pitchFamily="34" charset="0"/>
                <a:cs typeface="Calibri" panose="020F0502020204030204" pitchFamily="34" charset="0"/>
              </a:rPr>
              <a:t>focussed</a:t>
            </a:r>
            <a:r>
              <a:rPr lang="en-US" sz="1600" b="1" dirty="0">
                <a:solidFill>
                  <a:schemeClr val="tx2"/>
                </a:solidFill>
                <a:latin typeface="Calibri" panose="020F0502020204030204" pitchFamily="34" charset="0"/>
                <a:cs typeface="Calibri" panose="020F0502020204030204" pitchFamily="34" charset="0"/>
              </a:rPr>
              <a:t> on Education, there is ample new funding for healthcare, transportation and other industry segments. Please refer to the associated Tech Data Excel summary for information on those segments.</a:t>
            </a:r>
          </a:p>
        </p:txBody>
      </p:sp>
    </p:spTree>
    <p:extLst>
      <p:ext uri="{BB962C8B-B14F-4D97-AF65-F5344CB8AC3E}">
        <p14:creationId xmlns:p14="http://schemas.microsoft.com/office/powerpoint/2010/main" val="36194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022574" y="3580738"/>
            <a:ext cx="2592625"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Solutions</a:t>
            </a:r>
            <a:r>
              <a:rPr lang="en-US" sz="1600" b="1" dirty="0">
                <a:solidFill>
                  <a:prstClr val="white"/>
                </a:solidFill>
                <a:ea typeface="Corbel" charset="0"/>
                <a:cs typeface="Corbel" charset="0"/>
              </a:rPr>
              <a:t> </a:t>
            </a:r>
          </a:p>
        </p:txBody>
      </p:sp>
      <p:sp>
        <p:nvSpPr>
          <p:cNvPr id="14" name="Rounded Rectangle 13"/>
          <p:cNvSpPr/>
          <p:nvPr/>
        </p:nvSpPr>
        <p:spPr>
          <a:xfrm>
            <a:off x="9732740" y="3580738"/>
            <a:ext cx="2459260"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Outcome</a:t>
            </a:r>
          </a:p>
        </p:txBody>
      </p:sp>
      <p:pic>
        <p:nvPicPr>
          <p:cNvPr id="10242" name="Picture 3" descr="image001">
            <a:extLst>
              <a:ext uri="{FF2B5EF4-FFF2-40B4-BE49-F238E27FC236}">
                <a16:creationId xmlns:a16="http://schemas.microsoft.com/office/drawing/2014/main" id="{200A5F47-EA9D-44A2-9D6B-C69C02402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94" y="952500"/>
            <a:ext cx="111496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925D19B-CD58-4B10-A0CD-AEF485F74FE4}"/>
              </a:ext>
            </a:extLst>
          </p:cNvPr>
          <p:cNvPicPr>
            <a:picLocks noChangeAspect="1"/>
          </p:cNvPicPr>
          <p:nvPr/>
        </p:nvPicPr>
        <p:blipFill>
          <a:blip r:embed="rId4"/>
          <a:stretch>
            <a:fillRect/>
          </a:stretch>
        </p:blipFill>
        <p:spPr>
          <a:xfrm>
            <a:off x="304800" y="685800"/>
            <a:ext cx="2274005" cy="1042506"/>
          </a:xfrm>
          <a:prstGeom prst="rect">
            <a:avLst/>
          </a:prstGeom>
        </p:spPr>
      </p:pic>
    </p:spTree>
    <p:extLst>
      <p:ext uri="{BB962C8B-B14F-4D97-AF65-F5344CB8AC3E}">
        <p14:creationId xmlns:p14="http://schemas.microsoft.com/office/powerpoint/2010/main" val="311246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0A5B546E-142D-DA4E-BAB1-CE8CF9A946F8}"/>
              </a:ext>
            </a:extLst>
          </p:cNvPr>
          <p:cNvSpPr>
            <a:spLocks noGrp="1"/>
          </p:cNvSpPr>
          <p:nvPr>
            <p:ph type="title"/>
          </p:nvPr>
        </p:nvSpPr>
        <p:spPr/>
        <p:txBody>
          <a:bodyPr/>
          <a:lstStyle/>
          <a:p>
            <a:r>
              <a:rPr lang="en-US" sz="4000" dirty="0">
                <a:solidFill>
                  <a:schemeClr val="tx2"/>
                </a:solidFill>
              </a:rPr>
              <a:t>K12 Allocations</a:t>
            </a:r>
          </a:p>
        </p:txBody>
      </p:sp>
      <p:sp>
        <p:nvSpPr>
          <p:cNvPr id="2" name="Rectangle 1">
            <a:extLst>
              <a:ext uri="{FF2B5EF4-FFF2-40B4-BE49-F238E27FC236}">
                <a16:creationId xmlns:a16="http://schemas.microsoft.com/office/drawing/2014/main" id="{17F8F77C-63A0-431D-B4D8-EE84322352C6}"/>
              </a:ext>
            </a:extLst>
          </p:cNvPr>
          <p:cNvSpPr/>
          <p:nvPr/>
        </p:nvSpPr>
        <p:spPr>
          <a:xfrm>
            <a:off x="665871" y="1447800"/>
            <a:ext cx="10973455" cy="4801314"/>
          </a:xfrm>
          <a:prstGeom prst="rect">
            <a:avLst/>
          </a:prstGeom>
        </p:spPr>
        <p:txBody>
          <a:bodyPr wrap="square">
            <a:spAutoFit/>
          </a:bodyPr>
          <a:lstStyle/>
          <a:p>
            <a:r>
              <a:rPr lang="en-US" dirty="0">
                <a:solidFill>
                  <a:schemeClr val="tx2"/>
                </a:solidFill>
                <a:latin typeface="Corbel" panose="020B0503020204020204" pitchFamily="34" charset="0"/>
              </a:rPr>
              <a:t>Funding will be available to public schools through a formula payout through Sept. 30, 2022. (New timeline adds an extra year compared to when districts are expected to spend their first round of CARES Act funds</a:t>
            </a:r>
          </a:p>
          <a:p>
            <a:endParaRPr lang="en-US" dirty="0">
              <a:solidFill>
                <a:schemeClr val="tx2"/>
              </a:solidFill>
              <a:latin typeface="Corbel" panose="020B0503020204020204" pitchFamily="34" charset="0"/>
            </a:endParaRPr>
          </a:p>
          <a:p>
            <a:r>
              <a:rPr lang="en-US" dirty="0">
                <a:solidFill>
                  <a:schemeClr val="tx2"/>
                </a:solidFill>
                <a:latin typeface="Corbel" panose="020B0503020204020204" pitchFamily="34" charset="0"/>
              </a:rPr>
              <a:t>The money can be applied to a number of uses including:</a:t>
            </a:r>
          </a:p>
          <a:p>
            <a:pPr lvl="1">
              <a:buFont typeface="Arial" panose="020B0604020202020204" pitchFamily="34" charset="0"/>
              <a:buChar char="•"/>
            </a:pPr>
            <a:r>
              <a:rPr lang="en-US" dirty="0">
                <a:solidFill>
                  <a:schemeClr val="tx2"/>
                </a:solidFill>
                <a:latin typeface="Corbel" panose="020B0503020204020204" pitchFamily="34" charset="0"/>
              </a:rPr>
              <a:t>Coordinating and responding to the health emergency</a:t>
            </a:r>
          </a:p>
          <a:p>
            <a:pPr lvl="1">
              <a:buFont typeface="Arial" panose="020B0604020202020204" pitchFamily="34" charset="0"/>
              <a:buChar char="•"/>
            </a:pPr>
            <a:r>
              <a:rPr lang="en-US" dirty="0">
                <a:solidFill>
                  <a:schemeClr val="tx2"/>
                </a:solidFill>
                <a:latin typeface="Corbel" panose="020B0503020204020204" pitchFamily="34" charset="0"/>
              </a:rPr>
              <a:t>Activities for supporting special populations</a:t>
            </a:r>
          </a:p>
          <a:p>
            <a:pPr lvl="1">
              <a:buFont typeface="Arial" panose="020B0604020202020204" pitchFamily="34" charset="0"/>
              <a:buChar char="•"/>
            </a:pPr>
            <a:r>
              <a:rPr lang="en-US" dirty="0">
                <a:solidFill>
                  <a:schemeClr val="tx2"/>
                </a:solidFill>
                <a:latin typeface="Corbel" panose="020B0503020204020204" pitchFamily="34" charset="0"/>
              </a:rPr>
              <a:t>Sanitization and cleaning supplies and related training</a:t>
            </a:r>
          </a:p>
          <a:p>
            <a:pPr lvl="1">
              <a:buFont typeface="Arial" panose="020B0604020202020204" pitchFamily="34" charset="0"/>
              <a:buChar char="•"/>
            </a:pPr>
            <a:r>
              <a:rPr lang="en-US" b="1" dirty="0">
                <a:solidFill>
                  <a:schemeClr val="tx2"/>
                </a:solidFill>
                <a:latin typeface="Corbel" panose="020B0503020204020204" pitchFamily="34" charset="0"/>
              </a:rPr>
              <a:t>Providing meals </a:t>
            </a:r>
            <a:r>
              <a:rPr lang="en-US" b="1" i="1" dirty="0">
                <a:solidFill>
                  <a:schemeClr val="tx2"/>
                </a:solidFill>
                <a:latin typeface="Corbel" panose="020B0503020204020204" pitchFamily="34" charset="0"/>
              </a:rPr>
              <a:t>and technology </a:t>
            </a:r>
            <a:r>
              <a:rPr lang="en-US" b="1" dirty="0">
                <a:solidFill>
                  <a:schemeClr val="tx2"/>
                </a:solidFill>
                <a:latin typeface="Corbel" panose="020B0503020204020204" pitchFamily="34" charset="0"/>
              </a:rPr>
              <a:t>to students</a:t>
            </a:r>
          </a:p>
          <a:p>
            <a:pPr lvl="1">
              <a:buFont typeface="Arial" panose="020B0604020202020204" pitchFamily="34" charset="0"/>
              <a:buChar char="•"/>
            </a:pPr>
            <a:r>
              <a:rPr lang="en-US" dirty="0">
                <a:solidFill>
                  <a:schemeClr val="tx2"/>
                </a:solidFill>
                <a:latin typeface="Corbel" panose="020B0503020204020204" pitchFamily="34" charset="0"/>
              </a:rPr>
              <a:t>Providing mental health services</a:t>
            </a:r>
          </a:p>
          <a:p>
            <a:pPr lvl="1">
              <a:buFont typeface="Arial" panose="020B0604020202020204" pitchFamily="34" charset="0"/>
              <a:buChar char="•"/>
            </a:pPr>
            <a:r>
              <a:rPr lang="en-US" dirty="0">
                <a:solidFill>
                  <a:schemeClr val="tx2"/>
                </a:solidFill>
                <a:latin typeface="Corbel" panose="020B0503020204020204" pitchFamily="34" charset="0"/>
              </a:rPr>
              <a:t>Running summer and supplemental learning programs</a:t>
            </a:r>
          </a:p>
          <a:p>
            <a:pPr lvl="1">
              <a:buFont typeface="Arial" panose="020B0604020202020204" pitchFamily="34" charset="0"/>
              <a:buChar char="•"/>
            </a:pPr>
            <a:r>
              <a:rPr lang="en-US" b="1" dirty="0">
                <a:solidFill>
                  <a:schemeClr val="tx2"/>
                </a:solidFill>
                <a:latin typeface="Corbel" panose="020B0503020204020204" pitchFamily="34" charset="0"/>
              </a:rPr>
              <a:t>Addressing learning loss</a:t>
            </a:r>
          </a:p>
          <a:p>
            <a:pPr lvl="1">
              <a:buFont typeface="Arial" panose="020B0604020202020204" pitchFamily="34" charset="0"/>
              <a:buChar char="•"/>
            </a:pPr>
            <a:r>
              <a:rPr lang="en-US" b="1" dirty="0">
                <a:solidFill>
                  <a:schemeClr val="tx2"/>
                </a:solidFill>
                <a:latin typeface="Corbel" panose="020B0503020204020204" pitchFamily="34" charset="0"/>
              </a:rPr>
              <a:t>Running assessments</a:t>
            </a:r>
          </a:p>
          <a:p>
            <a:pPr lvl="1">
              <a:buFont typeface="Arial" panose="020B0604020202020204" pitchFamily="34" charset="0"/>
              <a:buChar char="•"/>
            </a:pPr>
            <a:r>
              <a:rPr lang="en-US" dirty="0">
                <a:solidFill>
                  <a:schemeClr val="tx2"/>
                </a:solidFill>
                <a:latin typeface="Corbel" panose="020B0503020204020204" pitchFamily="34" charset="0"/>
              </a:rPr>
              <a:t>Doing school facility repairs and improvements including purchases for improving air quality</a:t>
            </a:r>
          </a:p>
          <a:p>
            <a:pPr lvl="1">
              <a:buFont typeface="Arial" panose="020B0604020202020204" pitchFamily="34" charset="0"/>
              <a:buChar char="•"/>
            </a:pPr>
            <a:r>
              <a:rPr lang="en-US" dirty="0">
                <a:solidFill>
                  <a:schemeClr val="tx2"/>
                </a:solidFill>
                <a:latin typeface="Corbel" panose="020B0503020204020204" pitchFamily="34" charset="0"/>
              </a:rPr>
              <a:t>Any activity referenced under ESSA, the Perkins career and technical education, the Individuals with Disabilities Education Act (IDEA), the Adult Education and Family Literacy Act or subtitle B of Title VII of the McKinney Vento Homeless Assistance Act</a:t>
            </a:r>
          </a:p>
          <a:p>
            <a:pPr lvl="1">
              <a:buFont typeface="Arial" panose="020B0604020202020204" pitchFamily="34" charset="0"/>
              <a:buChar char="•"/>
            </a:pPr>
            <a:r>
              <a:rPr lang="en-US" b="1" dirty="0">
                <a:solidFill>
                  <a:schemeClr val="tx2"/>
                </a:solidFill>
                <a:latin typeface="Corbel" panose="020B0503020204020204" pitchFamily="34" charset="0"/>
              </a:rPr>
              <a:t>Other elements needed, including COVID testing</a:t>
            </a:r>
            <a:endParaRPr lang="en-US" b="1" i="0" dirty="0">
              <a:solidFill>
                <a:schemeClr val="tx2"/>
              </a:solidFill>
              <a:effectLst/>
              <a:latin typeface="Corbel" panose="020B0503020204020204" pitchFamily="34" charset="0"/>
            </a:endParaRPr>
          </a:p>
        </p:txBody>
      </p:sp>
    </p:spTree>
    <p:extLst>
      <p:ext uri="{BB962C8B-B14F-4D97-AF65-F5344CB8AC3E}">
        <p14:creationId xmlns:p14="http://schemas.microsoft.com/office/powerpoint/2010/main" val="354215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0A5B546E-142D-DA4E-BAB1-CE8CF9A946F8}"/>
              </a:ext>
            </a:extLst>
          </p:cNvPr>
          <p:cNvSpPr>
            <a:spLocks noGrp="1"/>
          </p:cNvSpPr>
          <p:nvPr>
            <p:ph type="title"/>
          </p:nvPr>
        </p:nvSpPr>
        <p:spPr/>
        <p:txBody>
          <a:bodyPr/>
          <a:lstStyle/>
          <a:p>
            <a:r>
              <a:rPr lang="en-US" sz="4000" dirty="0">
                <a:solidFill>
                  <a:schemeClr val="tx2"/>
                </a:solidFill>
              </a:rPr>
              <a:t>K12 Allocations</a:t>
            </a:r>
          </a:p>
        </p:txBody>
      </p:sp>
      <p:sp>
        <p:nvSpPr>
          <p:cNvPr id="3" name="Rectangle 2">
            <a:extLst>
              <a:ext uri="{FF2B5EF4-FFF2-40B4-BE49-F238E27FC236}">
                <a16:creationId xmlns:a16="http://schemas.microsoft.com/office/drawing/2014/main" id="{55D9DAA4-5771-46D1-AF71-2B983673BB65}"/>
              </a:ext>
            </a:extLst>
          </p:cNvPr>
          <p:cNvSpPr/>
          <p:nvPr/>
        </p:nvSpPr>
        <p:spPr>
          <a:xfrm>
            <a:off x="518677" y="2173068"/>
            <a:ext cx="6325255" cy="3139321"/>
          </a:xfrm>
          <a:prstGeom prst="rect">
            <a:avLst/>
          </a:prstGeom>
        </p:spPr>
        <p:txBody>
          <a:bodyPr wrap="square">
            <a:spAutoFit/>
          </a:bodyPr>
          <a:lstStyle/>
          <a:p>
            <a:r>
              <a:rPr lang="en-US" dirty="0">
                <a:solidFill>
                  <a:schemeClr val="tx2"/>
                </a:solidFill>
                <a:latin typeface="Corbel" panose="020B0503020204020204" pitchFamily="34" charset="0"/>
              </a:rPr>
              <a:t>Schools will not have to reopen for in-person instruction in order to receive their money.</a:t>
            </a:r>
          </a:p>
          <a:p>
            <a:endParaRPr lang="en-US" dirty="0">
              <a:solidFill>
                <a:schemeClr val="tx2"/>
              </a:solidFill>
              <a:latin typeface="Corbel" panose="020B0503020204020204" pitchFamily="34" charset="0"/>
            </a:endParaRPr>
          </a:p>
          <a:p>
            <a:r>
              <a:rPr lang="en-US" dirty="0">
                <a:solidFill>
                  <a:schemeClr val="tx2"/>
                </a:solidFill>
                <a:latin typeface="Corbel" panose="020B0503020204020204" pitchFamily="34" charset="0"/>
              </a:rPr>
              <a:t>Like ESSER (Elementary and Secondary School Emergency Relief) version 1, funding under ESSER 2 will be calculated based on a Title 1 formula, meaning overall that school districts with more lower-income students will receive more money.</a:t>
            </a:r>
          </a:p>
          <a:p>
            <a:endParaRPr lang="en-US" dirty="0">
              <a:solidFill>
                <a:schemeClr val="tx2"/>
              </a:solidFill>
              <a:latin typeface="Corbel" panose="020B0503020204020204" pitchFamily="34" charset="0"/>
            </a:endParaRPr>
          </a:p>
          <a:p>
            <a:r>
              <a:rPr lang="en-US" dirty="0">
                <a:solidFill>
                  <a:schemeClr val="tx2"/>
                </a:solidFill>
                <a:latin typeface="Corbel" panose="020B0503020204020204" pitchFamily="34" charset="0"/>
              </a:rPr>
              <a:t>Further details about the ESSER program are available </a:t>
            </a:r>
            <a:r>
              <a:rPr lang="en-US" dirty="0">
                <a:solidFill>
                  <a:schemeClr val="tx2"/>
                </a:solidFill>
                <a:latin typeface="Corbel" panose="020B0503020204020204" pitchFamily="34" charset="0"/>
                <a:hlinkClick r:id="rId3">
                  <a:extLst>
                    <a:ext uri="{A12FA001-AC4F-418D-AE19-62706E023703}">
                      <ahyp:hlinkClr xmlns:ahyp="http://schemas.microsoft.com/office/drawing/2018/hyperlinkcolor" val="tx"/>
                    </a:ext>
                  </a:extLst>
                </a:hlinkClick>
              </a:rPr>
              <a:t>on the Department of Education website</a:t>
            </a:r>
            <a:r>
              <a:rPr lang="en-US" dirty="0">
                <a:solidFill>
                  <a:schemeClr val="tx2"/>
                </a:solidFill>
                <a:latin typeface="Corbel" panose="020B0503020204020204" pitchFamily="34" charset="0"/>
              </a:rPr>
              <a:t>. Emergency assistance for non-public schools gets </a:t>
            </a:r>
            <a:r>
              <a:rPr lang="en-US" dirty="0">
                <a:solidFill>
                  <a:schemeClr val="tx2"/>
                </a:solidFill>
                <a:latin typeface="Corbel" panose="020B0503020204020204" pitchFamily="34" charset="0"/>
                <a:hlinkClick r:id="rId4">
                  <a:extLst>
                    <a:ext uri="{A12FA001-AC4F-418D-AE19-62706E023703}">
                      <ahyp:hlinkClr xmlns:ahyp="http://schemas.microsoft.com/office/drawing/2018/hyperlinkcolor" val="tx"/>
                    </a:ext>
                  </a:extLst>
                </a:hlinkClick>
              </a:rPr>
              <a:t>its own landing</a:t>
            </a:r>
            <a:r>
              <a:rPr lang="en-US" dirty="0">
                <a:solidFill>
                  <a:schemeClr val="tx2"/>
                </a:solidFill>
                <a:latin typeface="Corbel" panose="020B0503020204020204" pitchFamily="34" charset="0"/>
              </a:rPr>
              <a:t> page.</a:t>
            </a:r>
            <a:endParaRPr lang="en-US" b="0" i="0" dirty="0">
              <a:solidFill>
                <a:schemeClr val="tx2"/>
              </a:solidFill>
              <a:effectLst/>
              <a:latin typeface="Corbel" panose="020B0503020204020204" pitchFamily="34" charset="0"/>
            </a:endParaRPr>
          </a:p>
        </p:txBody>
      </p:sp>
      <p:sp>
        <p:nvSpPr>
          <p:cNvPr id="4" name="Rectangle 3">
            <a:extLst>
              <a:ext uri="{FF2B5EF4-FFF2-40B4-BE49-F238E27FC236}">
                <a16:creationId xmlns:a16="http://schemas.microsoft.com/office/drawing/2014/main" id="{641A6609-7161-493C-BFF6-71CC7D9026F2}"/>
              </a:ext>
            </a:extLst>
          </p:cNvPr>
          <p:cNvSpPr/>
          <p:nvPr/>
        </p:nvSpPr>
        <p:spPr>
          <a:xfrm>
            <a:off x="7010400" y="2819400"/>
            <a:ext cx="5029200" cy="1846659"/>
          </a:xfrm>
          <a:prstGeom prst="rect">
            <a:avLst/>
          </a:prstGeom>
          <a:ln w="38100">
            <a:solidFill>
              <a:schemeClr val="tx1"/>
            </a:solidFill>
          </a:ln>
        </p:spPr>
        <p:txBody>
          <a:bodyPr wrap="square">
            <a:spAutoFit/>
          </a:bodyPr>
          <a:lstStyle/>
          <a:p>
            <a:pPr algn="ctr"/>
            <a:r>
              <a:rPr lang="en-US" b="1" u="sng" dirty="0">
                <a:solidFill>
                  <a:schemeClr val="tx2"/>
                </a:solidFill>
                <a:latin typeface="Corbel" panose="020B0503020204020204" pitchFamily="34" charset="0"/>
              </a:rPr>
              <a:t>Acronyms</a:t>
            </a:r>
          </a:p>
          <a:p>
            <a:r>
              <a:rPr lang="en-US" sz="1600" dirty="0">
                <a:solidFill>
                  <a:schemeClr val="tx2"/>
                </a:solidFill>
                <a:latin typeface="Corbel" panose="020B0503020204020204" pitchFamily="34" charset="0"/>
              </a:rPr>
              <a:t>GEER – Governor's Emergency Education Relief</a:t>
            </a:r>
          </a:p>
          <a:p>
            <a:r>
              <a:rPr lang="en-US" sz="1600" dirty="0">
                <a:solidFill>
                  <a:schemeClr val="tx2"/>
                </a:solidFill>
                <a:latin typeface="Corbel" panose="020B0503020204020204" pitchFamily="34" charset="0"/>
              </a:rPr>
              <a:t>EANS – Emergency Assistance Non-Public Schools</a:t>
            </a:r>
          </a:p>
          <a:p>
            <a:r>
              <a:rPr lang="en-US" sz="1600" dirty="0">
                <a:solidFill>
                  <a:schemeClr val="tx2"/>
                </a:solidFill>
                <a:latin typeface="Corbel" panose="020B0503020204020204" pitchFamily="34" charset="0"/>
              </a:rPr>
              <a:t>ESSER - Elementary and Secondary School Emergency Relief</a:t>
            </a:r>
          </a:p>
          <a:p>
            <a:r>
              <a:rPr lang="en-US" sz="1600" dirty="0">
                <a:solidFill>
                  <a:schemeClr val="tx2"/>
                </a:solidFill>
                <a:latin typeface="Corbel" panose="020B0503020204020204" pitchFamily="34" charset="0"/>
              </a:rPr>
              <a:t>IHE – Institutes of Higher Education</a:t>
            </a:r>
          </a:p>
          <a:p>
            <a:r>
              <a:rPr lang="en-US" sz="1600" dirty="0">
                <a:solidFill>
                  <a:schemeClr val="tx2"/>
                </a:solidFill>
                <a:latin typeface="Corbel" panose="020B0503020204020204" pitchFamily="34" charset="0"/>
              </a:rPr>
              <a:t>HEER – Higher Education Emergency Relief</a:t>
            </a:r>
          </a:p>
        </p:txBody>
      </p:sp>
    </p:spTree>
    <p:extLst>
      <p:ext uri="{BB962C8B-B14F-4D97-AF65-F5344CB8AC3E}">
        <p14:creationId xmlns:p14="http://schemas.microsoft.com/office/powerpoint/2010/main" val="26460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0A5B546E-142D-DA4E-BAB1-CE8CF9A946F8}"/>
              </a:ext>
            </a:extLst>
          </p:cNvPr>
          <p:cNvSpPr>
            <a:spLocks noGrp="1"/>
          </p:cNvSpPr>
          <p:nvPr>
            <p:ph type="title"/>
          </p:nvPr>
        </p:nvSpPr>
        <p:spPr/>
        <p:txBody>
          <a:bodyPr/>
          <a:lstStyle/>
          <a:p>
            <a:r>
              <a:rPr lang="en-US" sz="4000" dirty="0">
                <a:solidFill>
                  <a:schemeClr val="tx2"/>
                </a:solidFill>
              </a:rPr>
              <a:t>Higher Education Allocations</a:t>
            </a:r>
          </a:p>
        </p:txBody>
      </p:sp>
      <p:sp>
        <p:nvSpPr>
          <p:cNvPr id="3" name="Rectangle 2">
            <a:extLst>
              <a:ext uri="{FF2B5EF4-FFF2-40B4-BE49-F238E27FC236}">
                <a16:creationId xmlns:a16="http://schemas.microsoft.com/office/drawing/2014/main" id="{3228470A-33B1-422A-B361-A5C8148962D5}"/>
              </a:ext>
            </a:extLst>
          </p:cNvPr>
          <p:cNvSpPr/>
          <p:nvPr/>
        </p:nvSpPr>
        <p:spPr>
          <a:xfrm>
            <a:off x="914400" y="1481797"/>
            <a:ext cx="10363200" cy="5078313"/>
          </a:xfrm>
          <a:prstGeom prst="rect">
            <a:avLst/>
          </a:prstGeom>
        </p:spPr>
        <p:txBody>
          <a:bodyPr wrap="square">
            <a:spAutoFit/>
          </a:bodyPr>
          <a:lstStyle/>
          <a:p>
            <a:r>
              <a:rPr lang="en-US" dirty="0">
                <a:solidFill>
                  <a:schemeClr val="tx2"/>
                </a:solidFill>
                <a:latin typeface="Corbel" panose="020B0503020204020204" pitchFamily="34" charset="0"/>
              </a:rPr>
              <a:t>Most of the nearly $23 billion allocated to Higher Education will go to public and private nonprofit institutions; but HEER also covered $1.7 billion specifically for minority-serving institutions and $680 million for for-profit colleges.</a:t>
            </a:r>
          </a:p>
          <a:p>
            <a:endParaRPr lang="en-US" dirty="0">
              <a:solidFill>
                <a:schemeClr val="tx2"/>
              </a:solidFill>
              <a:latin typeface="Corbel" panose="020B0503020204020204" pitchFamily="34" charset="0"/>
            </a:endParaRPr>
          </a:p>
          <a:p>
            <a:r>
              <a:rPr lang="en-US" dirty="0">
                <a:solidFill>
                  <a:schemeClr val="tx2"/>
                </a:solidFill>
                <a:latin typeface="Corbel" panose="020B0503020204020204" pitchFamily="34" charset="0"/>
              </a:rPr>
              <a:t>The funding formula will include coverage for students in all-online programs, a group excluded from help in CARES Act 1.</a:t>
            </a:r>
          </a:p>
          <a:p>
            <a:endParaRPr lang="en-US" dirty="0">
              <a:solidFill>
                <a:schemeClr val="tx2"/>
              </a:solidFill>
              <a:latin typeface="Corbel" panose="020B0503020204020204" pitchFamily="34" charset="0"/>
            </a:endParaRPr>
          </a:p>
          <a:p>
            <a:r>
              <a:rPr lang="en-US" dirty="0">
                <a:solidFill>
                  <a:schemeClr val="tx2"/>
                </a:solidFill>
                <a:latin typeface="Corbel" panose="020B0503020204020204" pitchFamily="34" charset="0"/>
              </a:rPr>
              <a:t>As with CARES 1, schools will be expected to dedicate a hefty share to student emergency aid, equal to the same amount they dedicated in round 1. According to the text of the law, funds can be used for defraying expenses associated with coronavirus, including:</a:t>
            </a:r>
          </a:p>
          <a:p>
            <a:endParaRPr lang="en-US" dirty="0">
              <a:solidFill>
                <a:schemeClr val="tx2"/>
              </a:solidFill>
              <a:latin typeface="Corbel" panose="020B0503020204020204" pitchFamily="34" charset="0"/>
            </a:endParaRPr>
          </a:p>
          <a:p>
            <a:pPr marL="893763" lvl="1" indent="-285750">
              <a:buFont typeface="Arial" panose="020B0604020202020204" pitchFamily="34" charset="0"/>
              <a:buChar char="•"/>
            </a:pPr>
            <a:r>
              <a:rPr lang="en-US" dirty="0">
                <a:solidFill>
                  <a:schemeClr val="tx2"/>
                </a:solidFill>
                <a:latin typeface="Corbel" panose="020B0503020204020204" pitchFamily="34" charset="0"/>
              </a:rPr>
              <a:t>Lost revenue</a:t>
            </a:r>
          </a:p>
          <a:p>
            <a:pPr marL="893763" lvl="1" indent="-285750">
              <a:buFont typeface="Arial" panose="020B0604020202020204" pitchFamily="34" charset="0"/>
              <a:buChar char="•"/>
            </a:pPr>
            <a:r>
              <a:rPr lang="en-US" dirty="0">
                <a:solidFill>
                  <a:schemeClr val="tx2"/>
                </a:solidFill>
                <a:latin typeface="Corbel" panose="020B0503020204020204" pitchFamily="34" charset="0"/>
              </a:rPr>
              <a:t>Reimbursement for expenses already incurred</a:t>
            </a:r>
          </a:p>
          <a:p>
            <a:pPr marL="893763" lvl="1" indent="-285750">
              <a:buFont typeface="Arial" panose="020B0604020202020204" pitchFamily="34" charset="0"/>
              <a:buChar char="•"/>
            </a:pPr>
            <a:r>
              <a:rPr lang="en-US" dirty="0">
                <a:solidFill>
                  <a:schemeClr val="tx2"/>
                </a:solidFill>
                <a:latin typeface="Corbel" panose="020B0503020204020204" pitchFamily="34" charset="0"/>
              </a:rPr>
              <a:t>Technology costs associated with a transition to distance education</a:t>
            </a:r>
          </a:p>
          <a:p>
            <a:pPr marL="893763" lvl="1" indent="-285750">
              <a:buFont typeface="Arial" panose="020B0604020202020204" pitchFamily="34" charset="0"/>
              <a:buChar char="•"/>
            </a:pPr>
            <a:r>
              <a:rPr lang="en-US" dirty="0">
                <a:solidFill>
                  <a:schemeClr val="tx2"/>
                </a:solidFill>
                <a:latin typeface="Corbel" panose="020B0503020204020204" pitchFamily="34" charset="0"/>
              </a:rPr>
              <a:t>Faculty and staff training</a:t>
            </a:r>
          </a:p>
          <a:p>
            <a:pPr marL="893763" lvl="1" indent="-285750">
              <a:buFont typeface="Arial" panose="020B0604020202020204" pitchFamily="34" charset="0"/>
              <a:buChar char="•"/>
            </a:pPr>
            <a:r>
              <a:rPr lang="en-US" dirty="0">
                <a:solidFill>
                  <a:schemeClr val="tx2"/>
                </a:solidFill>
                <a:latin typeface="Corbel" panose="020B0503020204020204" pitchFamily="34" charset="0"/>
              </a:rPr>
              <a:t>Payroll</a:t>
            </a:r>
          </a:p>
          <a:p>
            <a:pPr marL="893763" lvl="1" indent="-285750">
              <a:buFont typeface="Arial" panose="020B0604020202020204" pitchFamily="34" charset="0"/>
              <a:buChar char="•"/>
            </a:pPr>
            <a:r>
              <a:rPr lang="en-US" dirty="0">
                <a:solidFill>
                  <a:schemeClr val="tx2"/>
                </a:solidFill>
                <a:latin typeface="Corbel" panose="020B0503020204020204" pitchFamily="34" charset="0"/>
              </a:rPr>
              <a:t>Student support activities related to the virus</a:t>
            </a:r>
          </a:p>
          <a:p>
            <a:endParaRPr lang="en-US" dirty="0"/>
          </a:p>
        </p:txBody>
      </p:sp>
    </p:spTree>
    <p:extLst>
      <p:ext uri="{BB962C8B-B14F-4D97-AF65-F5344CB8AC3E}">
        <p14:creationId xmlns:p14="http://schemas.microsoft.com/office/powerpoint/2010/main" val="9740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0A5B546E-142D-DA4E-BAB1-CE8CF9A946F8}"/>
              </a:ext>
            </a:extLst>
          </p:cNvPr>
          <p:cNvSpPr>
            <a:spLocks noGrp="1"/>
          </p:cNvSpPr>
          <p:nvPr>
            <p:ph type="title"/>
          </p:nvPr>
        </p:nvSpPr>
        <p:spPr/>
        <p:txBody>
          <a:bodyPr/>
          <a:lstStyle/>
          <a:p>
            <a:r>
              <a:rPr lang="en-US" sz="4000" dirty="0">
                <a:solidFill>
                  <a:schemeClr val="tx2"/>
                </a:solidFill>
              </a:rPr>
              <a:t>Governors Funding</a:t>
            </a:r>
          </a:p>
        </p:txBody>
      </p:sp>
      <p:sp>
        <p:nvSpPr>
          <p:cNvPr id="2" name="Rectangle 1">
            <a:extLst>
              <a:ext uri="{FF2B5EF4-FFF2-40B4-BE49-F238E27FC236}">
                <a16:creationId xmlns:a16="http://schemas.microsoft.com/office/drawing/2014/main" id="{66534F98-FADD-454E-A827-258EE0C9BF82}"/>
              </a:ext>
            </a:extLst>
          </p:cNvPr>
          <p:cNvSpPr/>
          <p:nvPr/>
        </p:nvSpPr>
        <p:spPr>
          <a:xfrm>
            <a:off x="723900" y="1600200"/>
            <a:ext cx="10744200" cy="4801314"/>
          </a:xfrm>
          <a:prstGeom prst="rect">
            <a:avLst/>
          </a:prstGeom>
        </p:spPr>
        <p:txBody>
          <a:bodyPr wrap="square">
            <a:spAutoFit/>
          </a:bodyPr>
          <a:lstStyle/>
          <a:p>
            <a:r>
              <a:rPr lang="en-US" dirty="0">
                <a:solidFill>
                  <a:schemeClr val="tx2"/>
                </a:solidFill>
                <a:latin typeface="Corbel" panose="020B0503020204020204" pitchFamily="34" charset="0"/>
              </a:rPr>
              <a:t>Of the $4 billion governors received ($1 billion more than they were allocated in Act 1) to address the specific education priorities in their states, more than half of that — $2.75 billion — is intended to be spent on private schools.</a:t>
            </a:r>
          </a:p>
          <a:p>
            <a:endParaRPr lang="en-US" dirty="0">
              <a:solidFill>
                <a:schemeClr val="tx2"/>
              </a:solidFill>
              <a:latin typeface="Corbel" panose="020B0503020204020204" pitchFamily="34" charset="0"/>
            </a:endParaRPr>
          </a:p>
          <a:p>
            <a:r>
              <a:rPr lang="en-US" dirty="0">
                <a:solidFill>
                  <a:schemeClr val="tx2"/>
                </a:solidFill>
                <a:latin typeface="Corbel" panose="020B0503020204020204" pitchFamily="34" charset="0"/>
              </a:rPr>
              <a:t>$4B to Governors to provide emergency support grants</a:t>
            </a:r>
          </a:p>
          <a:p>
            <a:r>
              <a:rPr lang="en-US" dirty="0">
                <a:solidFill>
                  <a:schemeClr val="tx2"/>
                </a:solidFill>
                <a:latin typeface="Corbel" panose="020B0503020204020204" pitchFamily="34" charset="0"/>
              </a:rPr>
              <a:t>	$2.7B To EANS (Emergency Assistance to Non-Public Schools)</a:t>
            </a:r>
          </a:p>
          <a:p>
            <a:r>
              <a:rPr lang="en-US" dirty="0">
                <a:solidFill>
                  <a:schemeClr val="tx2"/>
                </a:solidFill>
                <a:latin typeface="Corbel" panose="020B0503020204020204" pitchFamily="34" charset="0"/>
              </a:rPr>
              <a:t>	$1.3B to GEERS ( Governors Emergency Education Relief Fund</a:t>
            </a:r>
          </a:p>
          <a:p>
            <a:endParaRPr lang="en-US" dirty="0">
              <a:solidFill>
                <a:schemeClr val="tx2"/>
              </a:solidFill>
              <a:latin typeface="Corbel" panose="020B0503020204020204" pitchFamily="34" charset="0"/>
            </a:endParaRPr>
          </a:p>
          <a:p>
            <a:r>
              <a:rPr lang="en-US" dirty="0">
                <a:solidFill>
                  <a:schemeClr val="tx2"/>
                </a:solidFill>
                <a:latin typeface="Corbel" panose="020B0503020204020204" pitchFamily="34" charset="0"/>
              </a:rPr>
              <a:t> Qualifying uses for privates schools include:</a:t>
            </a:r>
          </a:p>
          <a:p>
            <a:pPr marL="893763" lvl="1" indent="-285750">
              <a:buFont typeface="Arial" panose="020B0604020202020204" pitchFamily="34" charset="0"/>
              <a:buChar char="•"/>
            </a:pPr>
            <a:r>
              <a:rPr lang="en-US" dirty="0">
                <a:solidFill>
                  <a:schemeClr val="tx2"/>
                </a:solidFill>
                <a:latin typeface="Corbel" panose="020B0503020204020204" pitchFamily="34" charset="0"/>
              </a:rPr>
              <a:t>Personal protection equipment and sanitization activities, including training</a:t>
            </a:r>
          </a:p>
          <a:p>
            <a:pPr marL="893763" lvl="1" indent="-285750">
              <a:buFont typeface="Arial" panose="020B0604020202020204" pitchFamily="34" charset="0"/>
              <a:buChar char="•"/>
            </a:pPr>
            <a:r>
              <a:rPr lang="en-US" dirty="0">
                <a:solidFill>
                  <a:schemeClr val="tx2"/>
                </a:solidFill>
                <a:latin typeface="Corbel" panose="020B0503020204020204" pitchFamily="34" charset="0"/>
              </a:rPr>
              <a:t>Improving ventilation systems</a:t>
            </a:r>
          </a:p>
          <a:p>
            <a:pPr marL="893763" lvl="1" indent="-285750">
              <a:buFont typeface="Arial" panose="020B0604020202020204" pitchFamily="34" charset="0"/>
              <a:buChar char="•"/>
            </a:pPr>
            <a:r>
              <a:rPr lang="en-US" dirty="0">
                <a:solidFill>
                  <a:schemeClr val="tx2"/>
                </a:solidFill>
                <a:latin typeface="Corbel" panose="020B0503020204020204" pitchFamily="34" charset="0"/>
              </a:rPr>
              <a:t>Installing physical barriers</a:t>
            </a:r>
          </a:p>
          <a:p>
            <a:pPr marL="893763" lvl="1" indent="-285750">
              <a:buFont typeface="Arial" panose="020B0604020202020204" pitchFamily="34" charset="0"/>
              <a:buChar char="•"/>
            </a:pPr>
            <a:r>
              <a:rPr lang="en-US" dirty="0">
                <a:solidFill>
                  <a:schemeClr val="tx2"/>
                </a:solidFill>
                <a:latin typeface="Corbel" panose="020B0503020204020204" pitchFamily="34" charset="0"/>
              </a:rPr>
              <a:t>COVID testing</a:t>
            </a:r>
          </a:p>
          <a:p>
            <a:pPr marL="893763" lvl="1" indent="-285750">
              <a:buFont typeface="Arial" panose="020B0604020202020204" pitchFamily="34" charset="0"/>
              <a:buChar char="•"/>
            </a:pPr>
            <a:r>
              <a:rPr lang="en-US" dirty="0">
                <a:solidFill>
                  <a:schemeClr val="tx2"/>
                </a:solidFill>
                <a:latin typeface="Corbel" panose="020B0503020204020204" pitchFamily="34" charset="0"/>
              </a:rPr>
              <a:t>Education technology</a:t>
            </a:r>
          </a:p>
          <a:p>
            <a:pPr marL="893763" lvl="1" indent="-285750">
              <a:buFont typeface="Arial" panose="020B0604020202020204" pitchFamily="34" charset="0"/>
              <a:buChar char="•"/>
            </a:pPr>
            <a:r>
              <a:rPr lang="en-US" dirty="0">
                <a:solidFill>
                  <a:schemeClr val="tx2"/>
                </a:solidFill>
                <a:latin typeface="Corbel" panose="020B0503020204020204" pitchFamily="34" charset="0"/>
              </a:rPr>
              <a:t>Transportation costs, as long as they're "reasonable</a:t>
            </a:r>
          </a:p>
          <a:p>
            <a:pPr marL="893763" lvl="1" indent="-285750">
              <a:buFont typeface="Arial" panose="020B0604020202020204" pitchFamily="34" charset="0"/>
              <a:buChar char="•"/>
            </a:pPr>
            <a:r>
              <a:rPr lang="en-US" dirty="0">
                <a:solidFill>
                  <a:schemeClr val="tx2"/>
                </a:solidFill>
                <a:latin typeface="Corbel" panose="020B0503020204020204" pitchFamily="34" charset="0"/>
              </a:rPr>
              <a:t>Leasing space to accommodate physical distancing</a:t>
            </a:r>
          </a:p>
          <a:p>
            <a:pPr marL="893763" lvl="1" indent="-285750">
              <a:buFont typeface="Arial" panose="020B0604020202020204" pitchFamily="34" charset="0"/>
              <a:buChar char="•"/>
            </a:pPr>
            <a:r>
              <a:rPr lang="en-US" dirty="0">
                <a:solidFill>
                  <a:schemeClr val="tx2"/>
                </a:solidFill>
                <a:latin typeface="Corbel" panose="020B0503020204020204" pitchFamily="34" charset="0"/>
              </a:rPr>
              <a:t>Reworking instructional practices for remote learning</a:t>
            </a:r>
            <a:endParaRPr lang="en-US" b="0" i="0" dirty="0">
              <a:solidFill>
                <a:schemeClr val="tx2"/>
              </a:solidFill>
              <a:effectLst/>
              <a:latin typeface="Corbel" panose="020B0503020204020204" pitchFamily="34" charset="0"/>
            </a:endParaRPr>
          </a:p>
        </p:txBody>
      </p:sp>
    </p:spTree>
    <p:extLst>
      <p:ext uri="{BB962C8B-B14F-4D97-AF65-F5344CB8AC3E}">
        <p14:creationId xmlns:p14="http://schemas.microsoft.com/office/powerpoint/2010/main" val="163647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0A5B546E-142D-DA4E-BAB1-CE8CF9A946F8}"/>
              </a:ext>
            </a:extLst>
          </p:cNvPr>
          <p:cNvSpPr>
            <a:spLocks noGrp="1"/>
          </p:cNvSpPr>
          <p:nvPr>
            <p:ph type="title"/>
          </p:nvPr>
        </p:nvSpPr>
        <p:spPr/>
        <p:txBody>
          <a:bodyPr/>
          <a:lstStyle/>
          <a:p>
            <a:r>
              <a:rPr lang="en-US" sz="4000" dirty="0">
                <a:solidFill>
                  <a:schemeClr val="tx2"/>
                </a:solidFill>
              </a:rPr>
              <a:t>Other Education Funding Allocations</a:t>
            </a:r>
          </a:p>
        </p:txBody>
      </p:sp>
      <p:sp>
        <p:nvSpPr>
          <p:cNvPr id="2" name="Rectangle 1">
            <a:extLst>
              <a:ext uri="{FF2B5EF4-FFF2-40B4-BE49-F238E27FC236}">
                <a16:creationId xmlns:a16="http://schemas.microsoft.com/office/drawing/2014/main" id="{141A0EEE-B0EA-456F-8858-C041851BF01C}"/>
              </a:ext>
            </a:extLst>
          </p:cNvPr>
          <p:cNvSpPr/>
          <p:nvPr/>
        </p:nvSpPr>
        <p:spPr>
          <a:xfrm>
            <a:off x="457200" y="1447800"/>
            <a:ext cx="11126510" cy="4801314"/>
          </a:xfrm>
          <a:prstGeom prst="rect">
            <a:avLst/>
          </a:prstGeom>
        </p:spPr>
        <p:txBody>
          <a:bodyPr wrap="square">
            <a:spAutoFit/>
          </a:bodyPr>
          <a:lstStyle/>
          <a:p>
            <a:r>
              <a:rPr lang="en-US" dirty="0">
                <a:solidFill>
                  <a:schemeClr val="tx2"/>
                </a:solidFill>
                <a:latin typeface="Corbel" panose="020B0503020204020204" pitchFamily="34" charset="0"/>
              </a:rPr>
              <a:t>$409M to BIE (Bureau of Indian Education) to address elementary and secondary schools and tribal colleges and universities</a:t>
            </a:r>
          </a:p>
          <a:p>
            <a:endParaRPr lang="en-US" dirty="0">
              <a:solidFill>
                <a:schemeClr val="tx2"/>
              </a:solidFill>
              <a:latin typeface="+mn-lt"/>
            </a:endParaRPr>
          </a:p>
          <a:p>
            <a:r>
              <a:rPr lang="en-US" dirty="0">
                <a:solidFill>
                  <a:schemeClr val="tx2"/>
                </a:solidFill>
                <a:latin typeface="+mn-lt"/>
              </a:rPr>
              <a:t>$285M will fund a pilot program to address broadband issues in communities where historically Black colleges and universities are located.</a:t>
            </a:r>
          </a:p>
          <a:p>
            <a:endParaRPr lang="en-US" dirty="0">
              <a:solidFill>
                <a:schemeClr val="tx2"/>
              </a:solidFill>
              <a:latin typeface="+mn-lt"/>
            </a:endParaRPr>
          </a:p>
          <a:p>
            <a:r>
              <a:rPr lang="en-US" dirty="0">
                <a:solidFill>
                  <a:schemeClr val="tx2"/>
                </a:solidFill>
                <a:latin typeface="+mn-lt"/>
              </a:rPr>
              <a:t>$11M for National Technical Institute for the Deaf in direct support for this university, created by the National Technical Institute for the Deaf Act, including support for students</a:t>
            </a:r>
          </a:p>
          <a:p>
            <a:endParaRPr lang="en-US" dirty="0">
              <a:solidFill>
                <a:schemeClr val="tx2"/>
              </a:solidFill>
              <a:latin typeface="+mn-lt"/>
            </a:endParaRPr>
          </a:p>
          <a:p>
            <a:r>
              <a:rPr lang="en-US" dirty="0">
                <a:solidFill>
                  <a:schemeClr val="tx2"/>
                </a:solidFill>
                <a:latin typeface="+mn-lt"/>
              </a:rPr>
              <a:t> $20M for Howard University in direct support for this federally-chartered HBCU, including support for students</a:t>
            </a:r>
          </a:p>
          <a:p>
            <a:endParaRPr lang="en-US" dirty="0">
              <a:solidFill>
                <a:schemeClr val="tx2"/>
              </a:solidFill>
              <a:latin typeface="+mn-lt"/>
            </a:endParaRPr>
          </a:p>
          <a:p>
            <a:r>
              <a:rPr lang="en-US" dirty="0">
                <a:solidFill>
                  <a:schemeClr val="tx2"/>
                </a:solidFill>
                <a:latin typeface="+mn-lt"/>
              </a:rPr>
              <a:t>$11M for Gallaudet University in direct support for this federally-chartered university, including support for students</a:t>
            </a:r>
          </a:p>
          <a:p>
            <a:endParaRPr lang="en-US" dirty="0">
              <a:solidFill>
                <a:schemeClr val="tx2"/>
              </a:solidFill>
              <a:latin typeface="+mn-lt"/>
            </a:endParaRPr>
          </a:p>
          <a:p>
            <a:r>
              <a:rPr lang="en-US" dirty="0">
                <a:solidFill>
                  <a:schemeClr val="tx2"/>
                </a:solidFill>
                <a:latin typeface="+mn-lt"/>
              </a:rPr>
              <a:t>$28M for the Institute of Education Sciences to cover the coronavirus related costs of implementing National Assessment of Educational Progress (NAEP) assessments</a:t>
            </a:r>
          </a:p>
          <a:p>
            <a:endParaRPr lang="en-US" dirty="0">
              <a:solidFill>
                <a:schemeClr val="tx2"/>
              </a:solidFill>
              <a:latin typeface="+mn-lt"/>
            </a:endParaRPr>
          </a:p>
          <a:p>
            <a:r>
              <a:rPr lang="en-US" dirty="0">
                <a:solidFill>
                  <a:schemeClr val="tx2"/>
                </a:solidFill>
                <a:latin typeface="+mn-lt"/>
              </a:rPr>
              <a:t>$50M total for Student Aid Administration, Program Administration, and the Office of the Inspector General.</a:t>
            </a:r>
          </a:p>
        </p:txBody>
      </p:sp>
    </p:spTree>
    <p:extLst>
      <p:ext uri="{BB962C8B-B14F-4D97-AF65-F5344CB8AC3E}">
        <p14:creationId xmlns:p14="http://schemas.microsoft.com/office/powerpoint/2010/main" val="28140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022574" y="3580738"/>
            <a:ext cx="2592625"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Solutions</a:t>
            </a:r>
            <a:r>
              <a:rPr lang="en-US" sz="1600" b="1" dirty="0">
                <a:solidFill>
                  <a:prstClr val="white"/>
                </a:solidFill>
                <a:ea typeface="Corbel" charset="0"/>
                <a:cs typeface="Corbel" charset="0"/>
              </a:rPr>
              <a:t> </a:t>
            </a:r>
          </a:p>
        </p:txBody>
      </p:sp>
      <p:sp>
        <p:nvSpPr>
          <p:cNvPr id="14" name="Rounded Rectangle 13"/>
          <p:cNvSpPr/>
          <p:nvPr/>
        </p:nvSpPr>
        <p:spPr>
          <a:xfrm>
            <a:off x="9732740" y="3580738"/>
            <a:ext cx="2459260" cy="549759"/>
          </a:xfrm>
          <a:prstGeom prst="roundRect">
            <a:avLst>
              <a:gd name="adj" fmla="val 0"/>
            </a:avLst>
          </a:prstGeom>
          <a:no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defRPr/>
            </a:pPr>
            <a:r>
              <a:rPr lang="en-US" sz="2400" dirty="0">
                <a:solidFill>
                  <a:prstClr val="white"/>
                </a:solidFill>
                <a:ea typeface="Corbel" charset="0"/>
                <a:cs typeface="Corbel" charset="0"/>
              </a:rPr>
              <a:t>Outcome</a:t>
            </a:r>
          </a:p>
        </p:txBody>
      </p:sp>
      <p:sp>
        <p:nvSpPr>
          <p:cNvPr id="5" name="TextBox 4">
            <a:extLst>
              <a:ext uri="{FF2B5EF4-FFF2-40B4-BE49-F238E27FC236}">
                <a16:creationId xmlns:a16="http://schemas.microsoft.com/office/drawing/2014/main" id="{510E7202-FA60-4DBB-9C46-8E61DD8A0B77}"/>
              </a:ext>
            </a:extLst>
          </p:cNvPr>
          <p:cNvSpPr txBox="1"/>
          <p:nvPr/>
        </p:nvSpPr>
        <p:spPr>
          <a:xfrm>
            <a:off x="3009900" y="639461"/>
            <a:ext cx="6172200" cy="646331"/>
          </a:xfrm>
          <a:prstGeom prst="rect">
            <a:avLst/>
          </a:prstGeom>
          <a:noFill/>
        </p:spPr>
        <p:txBody>
          <a:bodyPr wrap="square" rtlCol="0">
            <a:spAutoFit/>
          </a:bodyPr>
          <a:lstStyle/>
          <a:p>
            <a:pPr algn="ctr"/>
            <a:r>
              <a:rPr lang="en-US" sz="3600" dirty="0">
                <a:solidFill>
                  <a:schemeClr val="tx2"/>
                </a:solidFill>
                <a:latin typeface="Corbel" panose="020B0503020204020204" pitchFamily="34" charset="0"/>
              </a:rPr>
              <a:t>Healthcare Funding Summary</a:t>
            </a:r>
          </a:p>
        </p:txBody>
      </p:sp>
      <p:pic>
        <p:nvPicPr>
          <p:cNvPr id="6" name="Picture 5">
            <a:extLst>
              <a:ext uri="{FF2B5EF4-FFF2-40B4-BE49-F238E27FC236}">
                <a16:creationId xmlns:a16="http://schemas.microsoft.com/office/drawing/2014/main" id="{8EC27218-2E8E-475D-88E8-FB765E824934}"/>
              </a:ext>
            </a:extLst>
          </p:cNvPr>
          <p:cNvPicPr>
            <a:picLocks noChangeAspect="1"/>
          </p:cNvPicPr>
          <p:nvPr/>
        </p:nvPicPr>
        <p:blipFill>
          <a:blip r:embed="rId3"/>
          <a:stretch>
            <a:fillRect/>
          </a:stretch>
        </p:blipFill>
        <p:spPr>
          <a:xfrm>
            <a:off x="2512881" y="1744179"/>
            <a:ext cx="7166238" cy="4772636"/>
          </a:xfrm>
          <a:prstGeom prst="rect">
            <a:avLst/>
          </a:prstGeom>
        </p:spPr>
      </p:pic>
    </p:spTree>
    <p:extLst>
      <p:ext uri="{BB962C8B-B14F-4D97-AF65-F5344CB8AC3E}">
        <p14:creationId xmlns:p14="http://schemas.microsoft.com/office/powerpoint/2010/main" val="18549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mn-lt"/>
          </a:defRPr>
        </a:defPPr>
      </a:lstStyle>
    </a:txDef>
  </a:objectDefaults>
  <a:extraClrScheme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dy">
  <a:themeElements>
    <a:clrScheme name="New TD Minima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97999B"/>
      </a:accent5>
      <a:accent6>
        <a:srgbClr val="D9D9D6"/>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_Data_Minimal_Template_Widescreen" id="{E6187E8F-6116-D746-BBC5-F313952F2ED4}" vid="{DF046305-D12D-8241-B5B1-419275E5062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436de2d1-d8da-45e3-9718-91ef496eda44">
      <Value>Presentation</Value>
    </Document_x0020_Category>
    <Content_x0020_Creator xmlns="436de2d1-d8da-45e3-9718-91ef496eda44">
      <UserInfo>
        <DisplayName>Sneider, Kate</DisplayName>
        <AccountId>552</AccountId>
        <AccountType/>
      </UserInfo>
    </Content_x0020_Creator>
    <Service_x0020_Type xmlns="436de2d1-d8da-45e3-9718-91ef496eda44"/>
    <Expiration_x0020_Date0 xmlns="436de2d1-d8da-45e3-9718-91ef496eda44">2019-09-30T07:00:00+00:00</Expiration_x0020_Date0>
    <Thumbnail_x002f_Icon xmlns="436de2d1-d8da-45e3-9718-91ef496eda44">
      <Url xsi:nil="true"/>
      <Description xsi:nil="true"/>
    </Thumbnail_x002f_Icon>
    <Audience xmlns="436de2d1-d8da-45e3-9718-91ef496eda44">
      <Value>VARs</Value>
    </Audience>
    <Practice_x002f_Program xmlns="436de2d1-d8da-45e3-9718-91ef496eda44">
      <Value>Value Prop</Value>
    </Practice_x002f_Program>
    <Brands xmlns="436de2d1-d8da-45e3-9718-91ef496eda44" xsi:nil="true"/>
    <File_x0020_Type0 xmlns="436de2d1-d8da-45e3-9718-91ef496eda44" xsi:nil="true"/>
    <Post_x0020_on_x0020_SSP_x003f_ xmlns="436de2d1-d8da-45e3-9718-91ef496eda44">true</Post_x0020_on_x0020_SSP_x003f_>
    <Description0 xmlns="436de2d1-d8da-45e3-9718-91ef496eda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2A5ABBA3D2CA41AE98990D29D205CA" ma:contentTypeVersion="20" ma:contentTypeDescription="Create a new document." ma:contentTypeScope="" ma:versionID="ec4b6308f19dc9fc61f6d89744b0bc36">
  <xsd:schema xmlns:xsd="http://www.w3.org/2001/XMLSchema" xmlns:xs="http://www.w3.org/2001/XMLSchema" xmlns:p="http://schemas.microsoft.com/office/2006/metadata/properties" xmlns:ns2="436de2d1-d8da-45e3-9718-91ef496eda44" xmlns:ns3="f0044098-c0bc-4bce-949e-835a97451ec1" targetNamespace="http://schemas.microsoft.com/office/2006/metadata/properties" ma:root="true" ma:fieldsID="8c59fad7e9ffecfae9475e431565fed7" ns2:_="" ns3:_="">
    <xsd:import namespace="436de2d1-d8da-45e3-9718-91ef496eda44"/>
    <xsd:import namespace="f0044098-c0bc-4bce-949e-835a97451ec1"/>
    <xsd:element name="properties">
      <xsd:complexType>
        <xsd:sequence>
          <xsd:element name="documentManagement">
            <xsd:complexType>
              <xsd:all>
                <xsd:element ref="ns2:Expiration_x0020_Date0"/>
                <xsd:element ref="ns2:Practice_x002f_Program" minOccurs="0"/>
                <xsd:element ref="ns2:Document_x0020_Category" minOccurs="0"/>
                <xsd:element ref="ns2:File_x0020_Type0" minOccurs="0"/>
                <xsd:element ref="ns2:Audience" minOccurs="0"/>
                <xsd:element ref="ns2:Service_x0020_Type" minOccurs="0"/>
                <xsd:element ref="ns2:Thumbnail_x002f_Icon" minOccurs="0"/>
                <xsd:element ref="ns2:Content_x0020_Creator"/>
                <xsd:element ref="ns2:Post_x0020_on_x0020_SSP_x003f_" minOccurs="0"/>
                <xsd:element ref="ns2:Brands" minOccurs="0"/>
                <xsd:element ref="ns2:Description0" minOccurs="0"/>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de2d1-d8da-45e3-9718-91ef496eda44" elementFormDefault="qualified">
    <xsd:import namespace="http://schemas.microsoft.com/office/2006/documentManagement/types"/>
    <xsd:import namespace="http://schemas.microsoft.com/office/infopath/2007/PartnerControls"/>
    <xsd:element name="Expiration_x0020_Date0" ma:index="4" ma:displayName="Expiration Date" ma:format="DateOnly" ma:internalName="Expiration_x0020_Date0" ma:readOnly="false">
      <xsd:simpleType>
        <xsd:restriction base="dms:DateTime"/>
      </xsd:simpleType>
    </xsd:element>
    <xsd:element name="Practice_x002f_Program" ma:index="5" nillable="true" ma:displayName="Practice/Program" ma:internalName="Practice_x002f_Program" ma:readOnly="false" ma:requiredMultiChoice="true">
      <xsd:complexType>
        <xsd:complexContent>
          <xsd:extension base="dms:MultiChoice">
            <xsd:sequence>
              <xsd:element name="Value" maxOccurs="unbounded" minOccurs="0" nillable="true">
                <xsd:simpleType>
                  <xsd:restriction base="dms:Choice">
                    <xsd:enumeration value="Calendars"/>
                    <xsd:enumeration value="Cloud Solutions"/>
                    <xsd:enumeration value="Converged and Hyperconverged Solutions"/>
                    <xsd:enumeration value="Core Offerings"/>
                    <xsd:enumeration value="Data Analytics Solutions"/>
                    <xsd:enumeration value="Education"/>
                    <xsd:enumeration value="Energy Market"/>
                    <xsd:enumeration value="Financial Market"/>
                    <xsd:enumeration value="Financing Solutions"/>
                    <xsd:enumeration value="Government Solutions"/>
                    <xsd:enumeration value="Healthcare Market"/>
                    <xsd:enumeration value="IoT Solutions"/>
                    <xsd:enumeration value="Mobility Solutions"/>
                    <xsd:enumeration value="Networking Solutions"/>
                    <xsd:enumeration value="Resources"/>
                    <xsd:enumeration value="Retail Market"/>
                    <xsd:enumeration value="Security Solutions"/>
                    <xsd:enumeration value="Services"/>
                    <xsd:enumeration value="Software"/>
                    <xsd:enumeration value="Storage"/>
                    <xsd:enumeration value="Value Prop"/>
                    <xsd:enumeration value="Vendor Content"/>
                    <xsd:enumeration value="Vertical Market"/>
                    <xsd:enumeration value="Virtualization"/>
                  </xsd:restriction>
                </xsd:simpleType>
              </xsd:element>
            </xsd:sequence>
          </xsd:extension>
        </xsd:complexContent>
      </xsd:complexType>
    </xsd:element>
    <xsd:element name="Document_x0020_Category" ma:index="6" nillable="true" ma:displayName="Document Category" ma:internalName="Document_x0020_Category" ma:readOnly="false" ma:requiredMultiChoice="true">
      <xsd:complexType>
        <xsd:complexContent>
          <xsd:extension base="dms:MultiChoice">
            <xsd:sequence>
              <xsd:element name="Value" maxOccurs="unbounded" minOccurs="0" nillable="true">
                <xsd:simpleType>
                  <xsd:restriction base="dms:Choice">
                    <xsd:enumeration value="Battle Card"/>
                    <xsd:enumeration value="Brochure"/>
                    <xsd:enumeration value="Customer Segmentation"/>
                    <xsd:enumeration value="Datasheet"/>
                    <xsd:enumeration value="External Communications"/>
                    <xsd:enumeration value="FAQs"/>
                    <xsd:enumeration value="Impact Guide"/>
                    <xsd:enumeration value="Incentive Program"/>
                    <xsd:enumeration value="Infographic"/>
                    <xsd:enumeration value="Internal Communications"/>
                    <xsd:enumeration value="Internal Sales Tools"/>
                    <xsd:enumeration value="Matrix"/>
                    <xsd:enumeration value="Opportunity Guide"/>
                    <xsd:enumeration value="Org Chart"/>
                    <xsd:enumeration value="Other Collateral"/>
                    <xsd:enumeration value="Partner Training and Resources"/>
                    <xsd:enumeration value="Presentation"/>
                    <xsd:enumeration value="Quick Reference Guide"/>
                    <xsd:enumeration value="Solution Bonus Table"/>
                    <xsd:enumeration value="Solutions Brief"/>
                    <xsd:enumeration value="Spreadsheet"/>
                    <xsd:enumeration value="Success Story"/>
                    <xsd:enumeration value="Supplier Datasheet"/>
                    <xsd:enumeration value="Supplier Offering Details"/>
                    <xsd:enumeration value="Template"/>
                    <xsd:enumeration value="Territory Map"/>
                    <xsd:enumeration value="Text Only"/>
                    <xsd:enumeration value="Video"/>
                    <xsd:enumeration value="Webinar Replay"/>
                    <xsd:enumeration value="Whitepaper"/>
                  </xsd:restriction>
                </xsd:simpleType>
              </xsd:element>
            </xsd:sequence>
          </xsd:extension>
        </xsd:complexContent>
      </xsd:complexType>
    </xsd:element>
    <xsd:element name="File_x0020_Type0" ma:index="7" nillable="true" ma:displayName="File Type" ma:format="Dropdown" ma:internalName="File_x0020_Type0" ma:readOnly="false">
      <xsd:simpleType>
        <xsd:restriction base="dms:Choice">
          <xsd:enumeration value="DOC"/>
          <xsd:enumeration value="EPS"/>
          <xsd:enumeration value="GIF"/>
          <xsd:enumeration value="HTML"/>
          <xsd:enumeration value="JPG"/>
          <xsd:enumeration value="PDF"/>
          <xsd:enumeration value="PPT"/>
          <xsd:enumeration value="TXT"/>
          <xsd:enumeration value="XLS"/>
        </xsd:restriction>
      </xsd:simpleType>
    </xsd:element>
    <xsd:element name="Audience" ma:index="8" nillable="true" ma:displayName="Audience" ma:internalName="Audience" ma:readOnly="false" ma:requiredMultiChoice="true">
      <xsd:complexType>
        <xsd:complexContent>
          <xsd:extension base="dms:MultiChoice">
            <xsd:sequence>
              <xsd:element name="Value" maxOccurs="unbounded" minOccurs="0" nillable="true">
                <xsd:simpleType>
                  <xsd:restriction base="dms:Choice">
                    <xsd:enumeration value="Employees"/>
                    <xsd:enumeration value="Confidential"/>
                    <xsd:enumeration value="End-Users"/>
                    <xsd:enumeration value="OEMs"/>
                    <xsd:enumeration value="Vendors"/>
                    <xsd:enumeration value="VARs"/>
                  </xsd:restriction>
                </xsd:simpleType>
              </xsd:element>
            </xsd:sequence>
          </xsd:extension>
        </xsd:complexContent>
      </xsd:complexType>
    </xsd:element>
    <xsd:element name="Service_x0020_Type" ma:index="9" nillable="true" ma:displayName="Service Type" ma:internalName="Service_x0020_Type" ma:readOnly="false">
      <xsd:complexType>
        <xsd:complexContent>
          <xsd:extension base="dms:MultiChoice">
            <xsd:sequence>
              <xsd:element name="Value" maxOccurs="unbounded" minOccurs="0" nillable="true">
                <xsd:simpleType>
                  <xsd:restriction base="dms:Choice">
                    <xsd:enumeration value="All Services"/>
                    <xsd:enumeration value="Brands"/>
                    <xsd:enumeration value="Business"/>
                    <xsd:enumeration value="Cloud"/>
                    <xsd:enumeration value="Demand Creation"/>
                    <xsd:enumeration value="Education"/>
                    <xsd:enumeration value="Financial Services"/>
                    <xsd:enumeration value="Integration Services"/>
                    <xsd:enumeration value="IT"/>
                    <xsd:enumeration value="Lifecycle"/>
                    <xsd:enumeration value="Maintenance ServicesNow"/>
                    <xsd:enumeration value="Referral Program"/>
                  </xsd:restriction>
                </xsd:simpleType>
              </xsd:element>
            </xsd:sequence>
          </xsd:extension>
        </xsd:complexContent>
      </xsd:complexType>
    </xsd:element>
    <xsd:element name="Thumbnail_x002f_Icon" ma:index="10" nillable="true" ma:displayName="Thumbnail/Icon" ma:description="A thumbnail or icon preview of a document is used with some collateral in the SSP." ma:format="Image" ma:internalName="Thumbnail_x002f_Ic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_x0020_Creator" ma:index="11" ma:displayName="Content Creator" ma:list="UserInfo" ma:SharePointGroup="0" ma:internalName="Content_x0020_Creat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ost_x0020_on_x0020_SSP_x003f_" ma:index="12" nillable="true" ma:displayName="Post on SSP?" ma:default="1" ma:internalName="Post_x0020_on_x0020_SSP_x003f_" ma:readOnly="false">
      <xsd:simpleType>
        <xsd:restriction base="dms:Boolean"/>
      </xsd:simpleType>
    </xsd:element>
    <xsd:element name="Brands" ma:index="13" nillable="true" ma:displayName="Brands" ma:internalName="Brands">
      <xsd:complexType>
        <xsd:complexContent>
          <xsd:extension base="dms:MultiChoice">
            <xsd:sequence>
              <xsd:element name="Value" maxOccurs="unbounded" minOccurs="0" nillable="true">
                <xsd:simpleType>
                  <xsd:restriction base="dms:Choice">
                    <xsd:enumeration value="ALL"/>
                    <xsd:enumeration value="APC"/>
                    <xsd:enumeration value="Aruba"/>
                    <xsd:enumeration value="AWS"/>
                    <xsd:enumeration value="BMC"/>
                    <xsd:enumeration value="Brocade"/>
                    <xsd:enumeration value="Check Point"/>
                    <xsd:enumeration value="Cisco"/>
                    <xsd:enumeration value="CommVault"/>
                    <xsd:enumeration value="EMC"/>
                    <xsd:enumeration value="F5"/>
                    <xsd:enumeration value="Hitachi"/>
                    <xsd:enumeration value="HPE"/>
                    <xsd:enumeration value="IBM"/>
                    <xsd:enumeration value="Informatica"/>
                    <xsd:enumeration value="Information Builders"/>
                    <xsd:enumeration value="Lenovo"/>
                    <xsd:enumeration value="Microsoft"/>
                    <xsd:enumeration value="NetApp"/>
                    <xsd:enumeration value="Nimble"/>
                    <xsd:enumeration value="Nutanix"/>
                    <xsd:enumeration value="Oracle"/>
                    <xsd:enumeration value="Riverbed"/>
                    <xsd:enumeration value="RSA Security"/>
                    <xsd:enumeration value="Ruckus"/>
                    <xsd:enumeration value="SAP"/>
                    <xsd:enumeration value="SimpliVity"/>
                    <xsd:enumeration value="Symantec"/>
                    <xsd:enumeration value="Talari"/>
                    <xsd:enumeration value="Veeam"/>
                    <xsd:enumeration value="Veritas"/>
                    <xsd:enumeration value="VMWare"/>
                  </xsd:restriction>
                </xsd:simpleType>
              </xsd:element>
            </xsd:sequence>
          </xsd:extension>
        </xsd:complexContent>
      </xsd:complexType>
    </xsd:element>
    <xsd:element name="Description0" ma:index="14" nillable="true" ma:displayName="Description" ma:internalName="Description0" ma:readOnly="false">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044098-c0bc-4bce-949e-835a97451ec1" elementFormDefault="qualified">
    <xsd:import namespace="http://schemas.microsoft.com/office/2006/documentManagement/types"/>
    <xsd:import namespace="http://schemas.microsoft.com/office/infopath/2007/PartnerControls"/>
    <xsd:element name="SharedWithUsers" ma:index="2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CDB25-03C5-4CCA-B115-D1CA74E29C06}">
  <ds:schemaRefs>
    <ds:schemaRef ds:uri="http://schemas.microsoft.com/sharepoint/v3/contenttype/forms"/>
  </ds:schemaRefs>
</ds:datastoreItem>
</file>

<file path=customXml/itemProps2.xml><?xml version="1.0" encoding="utf-8"?>
<ds:datastoreItem xmlns:ds="http://schemas.openxmlformats.org/officeDocument/2006/customXml" ds:itemID="{045B0961-ED9C-4E9D-ACF7-C54AA22C096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0044098-c0bc-4bce-949e-835a97451ec1"/>
    <ds:schemaRef ds:uri="436de2d1-d8da-45e3-9718-91ef496eda4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BC107D2-9354-4DA8-8566-5D595C22E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6de2d1-d8da-45e3-9718-91ef496eda44"/>
    <ds:schemaRef ds:uri="f0044098-c0bc-4bce-949e-835a97451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1564</TotalTime>
  <Words>768</Words>
  <Application>Microsoft Office PowerPoint</Application>
  <PresentationFormat>Widescreen</PresentationFormat>
  <Paragraphs>110</Paragraphs>
  <Slides>12</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Corbel</vt:lpstr>
      <vt:lpstr>Corbel Regular</vt:lpstr>
      <vt:lpstr>Helvetica Neue</vt:lpstr>
      <vt:lpstr>Helvetica Neue Light</vt:lpstr>
      <vt:lpstr>Webdings</vt:lpstr>
      <vt:lpstr>Work Sans Light</vt:lpstr>
      <vt:lpstr>Title Slide</vt:lpstr>
      <vt:lpstr>Divider</vt:lpstr>
      <vt:lpstr>1_Body</vt:lpstr>
      <vt:lpstr>Body</vt:lpstr>
      <vt:lpstr> Consolidated Appropriations Act HR-133</vt:lpstr>
      <vt:lpstr>HR-133 Fast Facts - Education Funding</vt:lpstr>
      <vt:lpstr>PowerPoint Presentation</vt:lpstr>
      <vt:lpstr>K12 Allocations</vt:lpstr>
      <vt:lpstr>K12 Allocations</vt:lpstr>
      <vt:lpstr>Higher Education Allocations</vt:lpstr>
      <vt:lpstr>Governors Funding</vt:lpstr>
      <vt:lpstr>Other Education Funding Allocations</vt:lpstr>
      <vt:lpstr>PowerPoint Presentation</vt:lpstr>
      <vt:lpstr>PowerPoint Presentation</vt:lpstr>
      <vt:lpstr>PowerPoint Presentation</vt:lpstr>
      <vt:lpstr>PowerPoint Presentation</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Specialist Solutions Practices Overview</dc:title>
  <dc:creator>Ligori, Arlene</dc:creator>
  <cp:lastModifiedBy>Walsh, Terry</cp:lastModifiedBy>
  <cp:revision>377</cp:revision>
  <cp:lastPrinted>2019-02-13T21:11:48Z</cp:lastPrinted>
  <dcterms:created xsi:type="dcterms:W3CDTF">2017-08-01T17:35:13Z</dcterms:created>
  <dcterms:modified xsi:type="dcterms:W3CDTF">2021-01-27T15:36:14Z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0x010100D52A5ABBA3D2CA41AE98990D29D205CA</vt:lpwstr>
  </property>
  <property fmtid="{D5CDD505-2E9C-101B-9397-08002B2CF9AE}" pid="3" name="MSIP_Label_3a23c400-78e7-4d42-982d-273adef68ef9_Enabled">
    <vt:lpwstr>True</vt:lpwstr>
  </property>
  <property fmtid="{D5CDD505-2E9C-101B-9397-08002B2CF9AE}" pid="4" name="MSIP_Label_3a23c400-78e7-4d42-982d-273adef68ef9_SiteId">
    <vt:lpwstr>7fe14ab6-8f5d-4139-84bf-cd8aed0ee6b9</vt:lpwstr>
  </property>
  <property fmtid="{D5CDD505-2E9C-101B-9397-08002B2CF9AE}" pid="5" name="MSIP_Label_3a23c400-78e7-4d42-982d-273adef68ef9_Owner">
    <vt:lpwstr>kate.sneider@techdata.com</vt:lpwstr>
  </property>
  <property fmtid="{D5CDD505-2E9C-101B-9397-08002B2CF9AE}" pid="6" name="MSIP_Label_3a23c400-78e7-4d42-982d-273adef68ef9_SetDate">
    <vt:lpwstr>2019-02-11T17:59:24.8050000Z</vt:lpwstr>
  </property>
  <property fmtid="{D5CDD505-2E9C-101B-9397-08002B2CF9AE}" pid="7" name="MSIP_Label_3a23c400-78e7-4d42-982d-273adef68ef9_Name">
    <vt:lpwstr>Internal Use</vt:lpwstr>
  </property>
  <property fmtid="{D5CDD505-2E9C-101B-9397-08002B2CF9AE}" pid="8" name="MSIP_Label_3a23c400-78e7-4d42-982d-273adef68ef9_Application">
    <vt:lpwstr>Microsoft Azure Information Protection</vt:lpwstr>
  </property>
  <property fmtid="{D5CDD505-2E9C-101B-9397-08002B2CF9AE}" pid="9" name="MSIP_Label_3a23c400-78e7-4d42-982d-273adef68ef9_Extended_MSFT_Method">
    <vt:lpwstr>Automatic</vt:lpwstr>
  </property>
  <property fmtid="{D5CDD505-2E9C-101B-9397-08002B2CF9AE}" pid="10" name="Sensitivity">
    <vt:lpwstr>Internal Use</vt:lpwstr>
  </property>
</Properties>
</file>